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2C19-1AE0-418D-9216-D0DA50CAB5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BE758E2-1974-4796-8601-75708E7E7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482CAB-B8C6-4DFC-B5E9-2980B096247D}"/>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5" name="Footer Placeholder 4">
            <a:extLst>
              <a:ext uri="{FF2B5EF4-FFF2-40B4-BE49-F238E27FC236}">
                <a16:creationId xmlns:a16="http://schemas.microsoft.com/office/drawing/2014/main" id="{4E4143E1-501F-41F4-B398-69329EBCB5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8806A-43C4-429F-9AAC-3CA834EAAADD}"/>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96415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EE10F-2659-4C5B-BEEC-EEE5F6BAB0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ADB1E0-F046-4B47-A692-AF58393561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13762B-BC64-4D0A-8EF0-919BE6C54ADF}"/>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5" name="Footer Placeholder 4">
            <a:extLst>
              <a:ext uri="{FF2B5EF4-FFF2-40B4-BE49-F238E27FC236}">
                <a16:creationId xmlns:a16="http://schemas.microsoft.com/office/drawing/2014/main" id="{E19BC72E-DD8A-416B-A7D9-23DA07F2F8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A0AE64-FF95-4DDF-B48F-0AD8992449B7}"/>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46166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165F54-0415-4F8E-86A2-75B6318B07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BFD382-BAFF-4273-9E9F-622696AF9B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B4412A-1FB1-4A92-A9CD-243ABF638563}"/>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5" name="Footer Placeholder 4">
            <a:extLst>
              <a:ext uri="{FF2B5EF4-FFF2-40B4-BE49-F238E27FC236}">
                <a16:creationId xmlns:a16="http://schemas.microsoft.com/office/drawing/2014/main" id="{EF65B1B6-DE89-4802-B823-3A243E47D8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DFEEC2-B03B-4C51-932B-106C7F9A7B31}"/>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242166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69E3A-36B2-4FA7-BBC8-A899250E1D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FD0AAA-9BA4-49F6-93CF-76611CD9D1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37089-D4DA-49AA-AF39-B96B52185A0F}"/>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5" name="Footer Placeholder 4">
            <a:extLst>
              <a:ext uri="{FF2B5EF4-FFF2-40B4-BE49-F238E27FC236}">
                <a16:creationId xmlns:a16="http://schemas.microsoft.com/office/drawing/2014/main" id="{A7066973-4E22-4BC7-9556-B52C72C58E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CAAD2A-A734-45BD-B7A4-03E4863C993F}"/>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84049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112F-00DC-4A58-880B-C07CE3C8A3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F61708-A17B-455E-B3F8-852BF02AA0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259CC1-327B-4AF4-9910-A14B01B8F20A}"/>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5" name="Footer Placeholder 4">
            <a:extLst>
              <a:ext uri="{FF2B5EF4-FFF2-40B4-BE49-F238E27FC236}">
                <a16:creationId xmlns:a16="http://schemas.microsoft.com/office/drawing/2014/main" id="{7AFA68AF-3A1A-4AAD-A3E4-2D9C82BF4C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596CBB-DB2C-4859-97C3-CC6EED5B20D6}"/>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397337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77193-E6A6-42CF-8DC6-0D9567CE89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4DDEC1-A998-4A28-BFF3-4C1BED3D7A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23F2DC-D4D1-46C1-893C-1F713531EF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6B1D31-6D11-471A-A8E6-780039D74632}"/>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6" name="Footer Placeholder 5">
            <a:extLst>
              <a:ext uri="{FF2B5EF4-FFF2-40B4-BE49-F238E27FC236}">
                <a16:creationId xmlns:a16="http://schemas.microsoft.com/office/drawing/2014/main" id="{918B596C-1884-48CF-B7F5-D5AEDFE63B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644444-1870-45CC-A01B-69B316BBE9D8}"/>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111474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8AA9-D3B1-43C6-ACE1-4E5D89062D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93EE2B-BF4E-45F4-9DCE-3DBC5A6418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B459B-A56E-475A-8CA4-F8FC4E720B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B568FE-069A-4AF7-AFC5-4D22A5BB0F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CA112-229A-4746-8F41-340E68F14B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F0CE52B-5FD5-47F9-B042-9AC6170940CA}"/>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8" name="Footer Placeholder 7">
            <a:extLst>
              <a:ext uri="{FF2B5EF4-FFF2-40B4-BE49-F238E27FC236}">
                <a16:creationId xmlns:a16="http://schemas.microsoft.com/office/drawing/2014/main" id="{501B0E1D-75B5-48F9-9E19-85BE3506E7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F4A2F5-8222-4091-A1A3-92862BE3A006}"/>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38339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84FB0-A555-4C24-86D7-2AF38CAF2A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80B3DE-FD9D-4185-BF0E-FC349D3E2785}"/>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4" name="Footer Placeholder 3">
            <a:extLst>
              <a:ext uri="{FF2B5EF4-FFF2-40B4-BE49-F238E27FC236}">
                <a16:creationId xmlns:a16="http://schemas.microsoft.com/office/drawing/2014/main" id="{11A43919-1B42-4985-A797-A2F9F66271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FEF903-71E3-4B10-86C6-CACBAC5393BC}"/>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2567964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813C99-58CA-48A3-8F82-B6B875957E2B}"/>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3" name="Footer Placeholder 2">
            <a:extLst>
              <a:ext uri="{FF2B5EF4-FFF2-40B4-BE49-F238E27FC236}">
                <a16:creationId xmlns:a16="http://schemas.microsoft.com/office/drawing/2014/main" id="{BEC11274-1BC2-4FDC-A4CE-C3CEEB45E0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33D533-AEF5-4FCA-A1C0-7A013ADB3364}"/>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147267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5EA0-327B-435D-8986-B8405581FA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AB323A-2FCD-49C4-A2B6-FEDC33E123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2BB5F2-0D6E-4F28-A5E2-2C1BA6386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A1A63F-229E-461A-BABD-B7F3C4C24635}"/>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6" name="Footer Placeholder 5">
            <a:extLst>
              <a:ext uri="{FF2B5EF4-FFF2-40B4-BE49-F238E27FC236}">
                <a16:creationId xmlns:a16="http://schemas.microsoft.com/office/drawing/2014/main" id="{5E4465A0-9579-4300-84EE-A63A5E39F1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BAFE56-394F-427C-BC39-CAE40FB153C3}"/>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83017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5832-44EA-4240-9C41-0939F327DA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1E55192-CC8C-4623-84FE-9CE5F242D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767B03-235E-4977-8C2F-200614D6F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266B7E-1439-4ED5-89A3-C1D74F8B7BF2}"/>
              </a:ext>
            </a:extLst>
          </p:cNvPr>
          <p:cNvSpPr>
            <a:spLocks noGrp="1"/>
          </p:cNvSpPr>
          <p:nvPr>
            <p:ph type="dt" sz="half" idx="10"/>
          </p:nvPr>
        </p:nvSpPr>
        <p:spPr/>
        <p:txBody>
          <a:bodyPr/>
          <a:lstStyle/>
          <a:p>
            <a:fld id="{471D0C0B-83C6-4857-82FF-5EA63A7460C8}" type="datetimeFigureOut">
              <a:rPr lang="en-GB" smtClean="0"/>
              <a:t>17/10/2019</a:t>
            </a:fld>
            <a:endParaRPr lang="en-GB"/>
          </a:p>
        </p:txBody>
      </p:sp>
      <p:sp>
        <p:nvSpPr>
          <p:cNvPr id="6" name="Footer Placeholder 5">
            <a:extLst>
              <a:ext uri="{FF2B5EF4-FFF2-40B4-BE49-F238E27FC236}">
                <a16:creationId xmlns:a16="http://schemas.microsoft.com/office/drawing/2014/main" id="{8D8F0291-E3A1-4F73-8F8D-BA1672BAC9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C37AD6-F1D6-468D-AC94-50958A72B8AA}"/>
              </a:ext>
            </a:extLst>
          </p:cNvPr>
          <p:cNvSpPr>
            <a:spLocks noGrp="1"/>
          </p:cNvSpPr>
          <p:nvPr>
            <p:ph type="sldNum" sz="quarter" idx="12"/>
          </p:nvPr>
        </p:nvSpPr>
        <p:spPr/>
        <p:txBody>
          <a:bodyPr/>
          <a:lstStyle/>
          <a:p>
            <a:fld id="{652D0738-BB97-436B-A020-02C2D7103462}" type="slidenum">
              <a:rPr lang="en-GB" smtClean="0"/>
              <a:t>‹#›</a:t>
            </a:fld>
            <a:endParaRPr lang="en-GB"/>
          </a:p>
        </p:txBody>
      </p:sp>
    </p:spTree>
    <p:extLst>
      <p:ext uri="{BB962C8B-B14F-4D97-AF65-F5344CB8AC3E}">
        <p14:creationId xmlns:p14="http://schemas.microsoft.com/office/powerpoint/2010/main" val="184427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444DAB-AC90-419E-AF23-8CE985D2B4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F5EE67-AB00-4D05-8381-04653E51ED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CB9858-078D-430F-A097-39FA3B6B29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D0C0B-83C6-4857-82FF-5EA63A7460C8}" type="datetimeFigureOut">
              <a:rPr lang="en-GB" smtClean="0"/>
              <a:t>17/10/2019</a:t>
            </a:fld>
            <a:endParaRPr lang="en-GB"/>
          </a:p>
        </p:txBody>
      </p:sp>
      <p:sp>
        <p:nvSpPr>
          <p:cNvPr id="5" name="Footer Placeholder 4">
            <a:extLst>
              <a:ext uri="{FF2B5EF4-FFF2-40B4-BE49-F238E27FC236}">
                <a16:creationId xmlns:a16="http://schemas.microsoft.com/office/drawing/2014/main" id="{C5D8BC83-2A10-4F78-B1B1-84FC2830F3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A5BD5F-0525-4D2C-951E-8800F19E2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D0738-BB97-436B-A020-02C2D7103462}" type="slidenum">
              <a:rPr lang="en-GB" smtClean="0"/>
              <a:t>‹#›</a:t>
            </a:fld>
            <a:endParaRPr lang="en-GB"/>
          </a:p>
        </p:txBody>
      </p:sp>
    </p:spTree>
    <p:extLst>
      <p:ext uri="{BB962C8B-B14F-4D97-AF65-F5344CB8AC3E}">
        <p14:creationId xmlns:p14="http://schemas.microsoft.com/office/powerpoint/2010/main" val="798562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72C39-7D16-43E0-A476-F64FD94FF54A}"/>
              </a:ext>
            </a:extLst>
          </p:cNvPr>
          <p:cNvSpPr>
            <a:spLocks noGrp="1"/>
          </p:cNvSpPr>
          <p:nvPr>
            <p:ph type="ctrTitle"/>
          </p:nvPr>
        </p:nvSpPr>
        <p:spPr>
          <a:xfrm>
            <a:off x="1524000" y="437804"/>
            <a:ext cx="9144000" cy="3072159"/>
          </a:xfrm>
        </p:spPr>
        <p:txBody>
          <a:bodyPr>
            <a:normAutofit fontScale="90000"/>
          </a:bodyPr>
          <a:lstStyle/>
          <a:p>
            <a:r>
              <a:rPr lang="en-GB" dirty="0"/>
              <a:t>Community Involvement: Planting additional trees, to increase the street tree stock above 36,000</a:t>
            </a:r>
          </a:p>
        </p:txBody>
      </p:sp>
      <p:sp>
        <p:nvSpPr>
          <p:cNvPr id="3" name="Subtitle 2">
            <a:extLst>
              <a:ext uri="{FF2B5EF4-FFF2-40B4-BE49-F238E27FC236}">
                <a16:creationId xmlns:a16="http://schemas.microsoft.com/office/drawing/2014/main" id="{DFD3056B-46D3-4C98-A299-8E905ACAF9CF}"/>
              </a:ext>
            </a:extLst>
          </p:cNvPr>
          <p:cNvSpPr>
            <a:spLocks noGrp="1"/>
          </p:cNvSpPr>
          <p:nvPr>
            <p:ph type="subTitle" idx="1"/>
          </p:nvPr>
        </p:nvSpPr>
        <p:spPr>
          <a:xfrm>
            <a:off x="1524000" y="4871115"/>
            <a:ext cx="9144000" cy="969962"/>
          </a:xfrm>
        </p:spPr>
        <p:txBody>
          <a:bodyPr/>
          <a:lstStyle/>
          <a:p>
            <a:r>
              <a:rPr lang="en-GB" dirty="0"/>
              <a:t>Sheffield Tree Action Groups (STAG)</a:t>
            </a:r>
          </a:p>
          <a:p>
            <a:r>
              <a:rPr lang="en-GB" dirty="0"/>
              <a:t>November 2019</a:t>
            </a:r>
          </a:p>
        </p:txBody>
      </p:sp>
    </p:spTree>
    <p:extLst>
      <p:ext uri="{BB962C8B-B14F-4D97-AF65-F5344CB8AC3E}">
        <p14:creationId xmlns:p14="http://schemas.microsoft.com/office/powerpoint/2010/main" val="1856344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12D5B-682F-4C82-8387-431B4C6F4C0C}"/>
              </a:ext>
            </a:extLst>
          </p:cNvPr>
          <p:cNvSpPr>
            <a:spLocks noGrp="1"/>
          </p:cNvSpPr>
          <p:nvPr>
            <p:ph type="title"/>
          </p:nvPr>
        </p:nvSpPr>
        <p:spPr>
          <a:xfrm>
            <a:off x="838200" y="18255"/>
            <a:ext cx="10515600" cy="779767"/>
          </a:xfrm>
        </p:spPr>
        <p:txBody>
          <a:bodyPr/>
          <a:lstStyle/>
          <a:p>
            <a:r>
              <a:rPr lang="en-GB" dirty="0"/>
              <a:t>The current position</a:t>
            </a:r>
          </a:p>
        </p:txBody>
      </p:sp>
      <p:sp>
        <p:nvSpPr>
          <p:cNvPr id="3" name="Content Placeholder 2">
            <a:extLst>
              <a:ext uri="{FF2B5EF4-FFF2-40B4-BE49-F238E27FC236}">
                <a16:creationId xmlns:a16="http://schemas.microsoft.com/office/drawing/2014/main" id="{582A2C12-1AA9-47EC-BEEA-15EDBD2665BA}"/>
              </a:ext>
            </a:extLst>
          </p:cNvPr>
          <p:cNvSpPr>
            <a:spLocks noGrp="1"/>
          </p:cNvSpPr>
          <p:nvPr>
            <p:ph idx="1"/>
          </p:nvPr>
        </p:nvSpPr>
        <p:spPr>
          <a:xfrm>
            <a:off x="349135" y="798022"/>
            <a:ext cx="11665527" cy="5913120"/>
          </a:xfrm>
        </p:spPr>
        <p:txBody>
          <a:bodyPr>
            <a:normAutofit/>
          </a:bodyPr>
          <a:lstStyle/>
          <a:p>
            <a:r>
              <a:rPr lang="en-GB" dirty="0"/>
              <a:t>I approached Paul </a:t>
            </a:r>
            <a:r>
              <a:rPr lang="en-GB" dirty="0" err="1"/>
              <a:t>Billington</a:t>
            </a:r>
            <a:r>
              <a:rPr lang="en-GB" dirty="0"/>
              <a:t> in summer 2018, as relationships were thawing, about the possibility of using some of the leftover STAG funds to pay for additional street trees, to increase Sheffield’s street tree stock.</a:t>
            </a:r>
          </a:p>
          <a:p>
            <a:endParaRPr lang="en-GB" dirty="0"/>
          </a:p>
          <a:p>
            <a:r>
              <a:rPr lang="en-GB" dirty="0"/>
              <a:t>Even though we had begun working collaboratively, to release previously redacted contract documents, and to establish the beginnings of the STAG/SCC/</a:t>
            </a:r>
            <a:r>
              <a:rPr lang="en-GB" dirty="0" err="1"/>
              <a:t>Amey</a:t>
            </a:r>
            <a:r>
              <a:rPr lang="en-GB" dirty="0"/>
              <a:t> “talks,” he was incredulous. </a:t>
            </a:r>
          </a:p>
          <a:p>
            <a:endParaRPr lang="en-GB" dirty="0"/>
          </a:p>
          <a:p>
            <a:r>
              <a:rPr lang="en-GB" dirty="0"/>
              <a:t>He said:</a:t>
            </a:r>
          </a:p>
          <a:p>
            <a:pPr lvl="1"/>
            <a:r>
              <a:rPr lang="en-GB" dirty="0"/>
              <a:t>SCC were simply not in that mindset to increase street tree numbers</a:t>
            </a:r>
          </a:p>
          <a:p>
            <a:pPr lvl="1"/>
            <a:r>
              <a:rPr lang="en-GB" dirty="0"/>
              <a:t>It had never been considered and there was no process to do so</a:t>
            </a:r>
          </a:p>
          <a:p>
            <a:pPr lvl="1"/>
            <a:r>
              <a:rPr lang="en-GB" dirty="0"/>
              <a:t>He could not imagine SCC ever increasing street tree numbers given their high maintenance costs and the ever decreasing Council budget</a:t>
            </a:r>
          </a:p>
        </p:txBody>
      </p:sp>
    </p:spTree>
    <p:extLst>
      <p:ext uri="{BB962C8B-B14F-4D97-AF65-F5344CB8AC3E}">
        <p14:creationId xmlns:p14="http://schemas.microsoft.com/office/powerpoint/2010/main" val="2277230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6DBEA-C972-478E-98E5-64B311431C87}"/>
              </a:ext>
            </a:extLst>
          </p:cNvPr>
          <p:cNvSpPr>
            <a:spLocks noGrp="1"/>
          </p:cNvSpPr>
          <p:nvPr>
            <p:ph type="title"/>
          </p:nvPr>
        </p:nvSpPr>
        <p:spPr>
          <a:xfrm>
            <a:off x="838200" y="18256"/>
            <a:ext cx="10515600" cy="873978"/>
          </a:xfrm>
        </p:spPr>
        <p:txBody>
          <a:bodyPr/>
          <a:lstStyle/>
          <a:p>
            <a:r>
              <a:rPr lang="en-GB" dirty="0"/>
              <a:t>The current position (continued)</a:t>
            </a:r>
          </a:p>
        </p:txBody>
      </p:sp>
      <p:sp>
        <p:nvSpPr>
          <p:cNvPr id="3" name="Content Placeholder 2">
            <a:extLst>
              <a:ext uri="{FF2B5EF4-FFF2-40B4-BE49-F238E27FC236}">
                <a16:creationId xmlns:a16="http://schemas.microsoft.com/office/drawing/2014/main" id="{D51CB98A-3088-46DE-822D-90DA9D40C4D5}"/>
              </a:ext>
            </a:extLst>
          </p:cNvPr>
          <p:cNvSpPr>
            <a:spLocks noGrp="1"/>
          </p:cNvSpPr>
          <p:nvPr>
            <p:ph idx="1"/>
          </p:nvPr>
        </p:nvSpPr>
        <p:spPr>
          <a:xfrm>
            <a:off x="243840" y="892234"/>
            <a:ext cx="11759738" cy="5947510"/>
          </a:xfrm>
        </p:spPr>
        <p:txBody>
          <a:bodyPr>
            <a:normAutofit fontScale="92500" lnSpcReduction="10000"/>
          </a:bodyPr>
          <a:lstStyle/>
          <a:p>
            <a:r>
              <a:rPr lang="en-GB" dirty="0"/>
              <a:t>I did some more research. I asked two London Council’s about how they were increasing their tree stock, and again brought this information to Paul </a:t>
            </a:r>
            <a:r>
              <a:rPr lang="en-GB" dirty="0" err="1"/>
              <a:t>Billington</a:t>
            </a:r>
            <a:r>
              <a:rPr lang="en-GB" dirty="0"/>
              <a:t>.</a:t>
            </a:r>
          </a:p>
          <a:p>
            <a:endParaRPr lang="en-GB" dirty="0"/>
          </a:p>
          <a:p>
            <a:r>
              <a:rPr lang="en-GB" dirty="0"/>
              <a:t>What was clear from his answers was that:</a:t>
            </a:r>
          </a:p>
          <a:p>
            <a:pPr lvl="1"/>
            <a:r>
              <a:rPr lang="en-GB" dirty="0"/>
              <a:t>The PFI contract obligation of ensuring highways maintenance costs were lower in 2037 (when the contract ends), compared to 2012 (when it began), was a big blocker</a:t>
            </a:r>
          </a:p>
          <a:p>
            <a:pPr lvl="1"/>
            <a:r>
              <a:rPr lang="en-GB" dirty="0"/>
              <a:t>The Council simply did not have cost information so as to be able to estimate the average cost per year of maintaining the average street tree</a:t>
            </a:r>
          </a:p>
          <a:p>
            <a:pPr lvl="1"/>
            <a:r>
              <a:rPr lang="en-GB" dirty="0"/>
              <a:t>The Council placed zero (£0) asset value on street trees – So even if the maintenance costs were low, and someone else paid these costs, the cost benefit decision would still be negative</a:t>
            </a:r>
          </a:p>
          <a:p>
            <a:pPr lvl="1"/>
            <a:r>
              <a:rPr lang="en-GB" dirty="0"/>
              <a:t>In other words, there was no chance of ever introducing a process to allow individuals or community groups or charities to help Sheffield Council increase its street tree stock</a:t>
            </a:r>
          </a:p>
          <a:p>
            <a:endParaRPr lang="en-GB" dirty="0"/>
          </a:p>
          <a:p>
            <a:r>
              <a:rPr lang="en-GB" dirty="0"/>
              <a:t>Things have moved on slightly since then, and I think SCC are now willing to at least discuss and consider the possibility. But I think these first two slides already highlight the potential hurdles we face.</a:t>
            </a:r>
          </a:p>
          <a:p>
            <a:endParaRPr lang="en-GB" dirty="0"/>
          </a:p>
          <a:p>
            <a:endParaRPr lang="en-GB" dirty="0"/>
          </a:p>
        </p:txBody>
      </p:sp>
    </p:spTree>
    <p:extLst>
      <p:ext uri="{BB962C8B-B14F-4D97-AF65-F5344CB8AC3E}">
        <p14:creationId xmlns:p14="http://schemas.microsoft.com/office/powerpoint/2010/main" val="3248522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2FF0E-8308-47C4-A1DC-CCEE75B16A6D}"/>
              </a:ext>
            </a:extLst>
          </p:cNvPr>
          <p:cNvSpPr>
            <a:spLocks noGrp="1"/>
          </p:cNvSpPr>
          <p:nvPr>
            <p:ph type="title"/>
          </p:nvPr>
        </p:nvSpPr>
        <p:spPr>
          <a:xfrm>
            <a:off x="838200" y="0"/>
            <a:ext cx="10515600" cy="942109"/>
          </a:xfrm>
        </p:spPr>
        <p:txBody>
          <a:bodyPr/>
          <a:lstStyle/>
          <a:p>
            <a:r>
              <a:rPr lang="en-GB" dirty="0"/>
              <a:t>How two London Councils do it (High Level)</a:t>
            </a:r>
          </a:p>
        </p:txBody>
      </p:sp>
      <p:sp>
        <p:nvSpPr>
          <p:cNvPr id="3" name="Content Placeholder 2">
            <a:extLst>
              <a:ext uri="{FF2B5EF4-FFF2-40B4-BE49-F238E27FC236}">
                <a16:creationId xmlns:a16="http://schemas.microsoft.com/office/drawing/2014/main" id="{819C284D-EDA5-4F21-B553-BFC7E5F0D652}"/>
              </a:ext>
            </a:extLst>
          </p:cNvPr>
          <p:cNvSpPr>
            <a:spLocks noGrp="1"/>
          </p:cNvSpPr>
          <p:nvPr>
            <p:ph idx="1"/>
          </p:nvPr>
        </p:nvSpPr>
        <p:spPr>
          <a:xfrm>
            <a:off x="243839" y="864524"/>
            <a:ext cx="11748655" cy="5879869"/>
          </a:xfrm>
        </p:spPr>
        <p:txBody>
          <a:bodyPr>
            <a:normAutofit lnSpcReduction="10000"/>
          </a:bodyPr>
          <a:lstStyle/>
          <a:p>
            <a:r>
              <a:rPr lang="en-GB" dirty="0"/>
              <a:t>Firstly, there is no PFI contract. The London Councils are in full control of their own streets and the maintenance of them</a:t>
            </a:r>
          </a:p>
          <a:p>
            <a:endParaRPr lang="en-GB" dirty="0"/>
          </a:p>
          <a:p>
            <a:r>
              <a:rPr lang="en-GB" dirty="0"/>
              <a:t>Secondly, they value street trees. They understand the evidence base about amenity value and the ecosystem services they provide (water interception, pollution, heat island dissipation etc), and have goals to increase street tree numbers</a:t>
            </a:r>
          </a:p>
          <a:p>
            <a:endParaRPr lang="en-GB" dirty="0"/>
          </a:p>
          <a:p>
            <a:r>
              <a:rPr lang="en-GB" dirty="0"/>
              <a:t>Consequently, they do all they can to support community effort to meet that shared goal. This includes:</a:t>
            </a:r>
          </a:p>
          <a:p>
            <a:pPr lvl="1"/>
            <a:r>
              <a:rPr lang="en-GB" dirty="0"/>
              <a:t>Allowing individual homeowners to “buy” the planting of a street tree outside their house</a:t>
            </a:r>
          </a:p>
          <a:p>
            <a:pPr lvl="1"/>
            <a:r>
              <a:rPr lang="en-GB" dirty="0"/>
              <a:t>Allowing community groups to work with them to also “buy” more street trees, with wider community approval, as well as harnessing their volunteers to support their maintenance</a:t>
            </a:r>
          </a:p>
        </p:txBody>
      </p:sp>
    </p:spTree>
    <p:extLst>
      <p:ext uri="{BB962C8B-B14F-4D97-AF65-F5344CB8AC3E}">
        <p14:creationId xmlns:p14="http://schemas.microsoft.com/office/powerpoint/2010/main" val="417221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79173-512D-4E71-ACF4-F4E59BCB2F3B}"/>
              </a:ext>
            </a:extLst>
          </p:cNvPr>
          <p:cNvSpPr>
            <a:spLocks noGrp="1"/>
          </p:cNvSpPr>
          <p:nvPr>
            <p:ph type="title"/>
          </p:nvPr>
        </p:nvSpPr>
        <p:spPr>
          <a:xfrm>
            <a:off x="838200" y="18255"/>
            <a:ext cx="10515600" cy="763141"/>
          </a:xfrm>
        </p:spPr>
        <p:txBody>
          <a:bodyPr/>
          <a:lstStyle/>
          <a:p>
            <a:r>
              <a:rPr lang="en-GB" dirty="0"/>
              <a:t>How two London Councils do it (The detail)</a:t>
            </a:r>
          </a:p>
        </p:txBody>
      </p:sp>
      <p:sp>
        <p:nvSpPr>
          <p:cNvPr id="3" name="Content Placeholder 2">
            <a:extLst>
              <a:ext uri="{FF2B5EF4-FFF2-40B4-BE49-F238E27FC236}">
                <a16:creationId xmlns:a16="http://schemas.microsoft.com/office/drawing/2014/main" id="{33D32481-E385-49DF-8E50-0323526DF984}"/>
              </a:ext>
            </a:extLst>
          </p:cNvPr>
          <p:cNvSpPr>
            <a:spLocks noGrp="1"/>
          </p:cNvSpPr>
          <p:nvPr>
            <p:ph idx="1"/>
          </p:nvPr>
        </p:nvSpPr>
        <p:spPr>
          <a:xfrm>
            <a:off x="0" y="781396"/>
            <a:ext cx="12191999" cy="6058349"/>
          </a:xfrm>
        </p:spPr>
        <p:txBody>
          <a:bodyPr>
            <a:normAutofit fontScale="77500" lnSpcReduction="20000"/>
          </a:bodyPr>
          <a:lstStyle/>
          <a:p>
            <a:r>
              <a:rPr lang="en-GB" dirty="0"/>
              <a:t>Residents and community groups are charged £250 per tree planted in an existing (unused) tree pit</a:t>
            </a:r>
          </a:p>
          <a:p>
            <a:endParaRPr lang="en-GB" dirty="0"/>
          </a:p>
          <a:p>
            <a:r>
              <a:rPr lang="en-GB" dirty="0"/>
              <a:t>This price of £250 covers:</a:t>
            </a:r>
          </a:p>
          <a:p>
            <a:pPr lvl="1"/>
            <a:r>
              <a:rPr lang="en-GB" dirty="0"/>
              <a:t>The fact that the Councils receive the trees themselves for free, from organisations such as Trees for Cities</a:t>
            </a:r>
          </a:p>
          <a:p>
            <a:pPr lvl="1"/>
            <a:r>
              <a:rPr lang="en-GB" dirty="0"/>
              <a:t>The fact that initial early years maintenance (watering and weeding) is done by a community group of volunteers, and so again is free</a:t>
            </a:r>
          </a:p>
          <a:p>
            <a:pPr lvl="1"/>
            <a:r>
              <a:rPr lang="en-GB" dirty="0"/>
              <a:t>That most of the tree planting itself (labour costs and delivery) is done by the community group</a:t>
            </a:r>
          </a:p>
          <a:p>
            <a:pPr lvl="1"/>
            <a:r>
              <a:rPr lang="en-GB" dirty="0"/>
              <a:t>The aggregated average annual maintenance costs for the rest of the trees life</a:t>
            </a:r>
          </a:p>
          <a:p>
            <a:endParaRPr lang="en-GB" dirty="0"/>
          </a:p>
          <a:p>
            <a:r>
              <a:rPr lang="en-GB" dirty="0"/>
              <a:t>Given that the first three bullets come out at zero cost to the Council, it suggests that if they anticipate the average tree to live to 100 years old, they are estimating the average annual cost, taking into account inflation, at £2.50 a year</a:t>
            </a:r>
          </a:p>
          <a:p>
            <a:endParaRPr lang="en-GB" dirty="0"/>
          </a:p>
          <a:p>
            <a:r>
              <a:rPr lang="en-GB" dirty="0"/>
              <a:t>When I challenged this seemingly low annual cost, I was told:</a:t>
            </a:r>
          </a:p>
          <a:p>
            <a:pPr lvl="1"/>
            <a:r>
              <a:rPr lang="en-GB" dirty="0"/>
              <a:t>There are minimal maintenance costs in the first 30 to 50 years for the average tree, apart from leaf sweeping</a:t>
            </a:r>
          </a:p>
          <a:p>
            <a:pPr lvl="1"/>
            <a:r>
              <a:rPr lang="en-GB" dirty="0"/>
              <a:t>Even in later life, the costs are, on average quite low (minor pruning every 10 or so years, pavement repairs every 15 to 20 years)</a:t>
            </a:r>
          </a:p>
          <a:p>
            <a:pPr lvl="1"/>
            <a:r>
              <a:rPr lang="en-GB" dirty="0"/>
              <a:t>The way inflation works, the value of £250 paid to the Council today, into its bank account, more than covers future costs (If Council achieves a 5% investment return and inflation is 2.5%, it makes a profit of roughly £30,000 per tree)</a:t>
            </a:r>
          </a:p>
          <a:p>
            <a:pPr lvl="1"/>
            <a:r>
              <a:rPr lang="en-GB" dirty="0"/>
              <a:t>They value the tree as an asset, for the services it provides, which also needs to be factored into the financial equation</a:t>
            </a:r>
          </a:p>
        </p:txBody>
      </p:sp>
    </p:spTree>
    <p:extLst>
      <p:ext uri="{BB962C8B-B14F-4D97-AF65-F5344CB8AC3E}">
        <p14:creationId xmlns:p14="http://schemas.microsoft.com/office/powerpoint/2010/main" val="1486600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95687-A851-4FCD-9D3D-AAA8FA671402}"/>
              </a:ext>
            </a:extLst>
          </p:cNvPr>
          <p:cNvSpPr>
            <a:spLocks noGrp="1"/>
          </p:cNvSpPr>
          <p:nvPr>
            <p:ph type="title"/>
          </p:nvPr>
        </p:nvSpPr>
        <p:spPr>
          <a:xfrm>
            <a:off x="838200" y="1"/>
            <a:ext cx="10515600" cy="798022"/>
          </a:xfrm>
        </p:spPr>
        <p:txBody>
          <a:bodyPr>
            <a:normAutofit/>
          </a:bodyPr>
          <a:lstStyle/>
          <a:p>
            <a:r>
              <a:rPr lang="en-GB" dirty="0"/>
              <a:t>What does this mean for Sheffield?</a:t>
            </a:r>
          </a:p>
        </p:txBody>
      </p:sp>
      <p:sp>
        <p:nvSpPr>
          <p:cNvPr id="3" name="Content Placeholder 2">
            <a:extLst>
              <a:ext uri="{FF2B5EF4-FFF2-40B4-BE49-F238E27FC236}">
                <a16:creationId xmlns:a16="http://schemas.microsoft.com/office/drawing/2014/main" id="{122384F2-3284-4D26-AEFC-5D2E2DAC38F2}"/>
              </a:ext>
            </a:extLst>
          </p:cNvPr>
          <p:cNvSpPr>
            <a:spLocks noGrp="1"/>
          </p:cNvSpPr>
          <p:nvPr>
            <p:ph idx="1"/>
          </p:nvPr>
        </p:nvSpPr>
        <p:spPr>
          <a:xfrm>
            <a:off x="77585" y="731520"/>
            <a:ext cx="12042371" cy="6126480"/>
          </a:xfrm>
        </p:spPr>
        <p:txBody>
          <a:bodyPr>
            <a:normAutofit fontScale="85000" lnSpcReduction="20000"/>
          </a:bodyPr>
          <a:lstStyle/>
          <a:p>
            <a:r>
              <a:rPr lang="en-GB" dirty="0"/>
              <a:t>Most importantly – it can be done</a:t>
            </a:r>
          </a:p>
          <a:p>
            <a:endParaRPr lang="en-GB" dirty="0"/>
          </a:p>
          <a:p>
            <a:r>
              <a:rPr lang="en-GB" dirty="0"/>
              <a:t>Requires:</a:t>
            </a:r>
          </a:p>
          <a:p>
            <a:pPr lvl="1"/>
            <a:r>
              <a:rPr lang="en-GB" dirty="0"/>
              <a:t>Street trees to genuinely be valued as an asset, with the benefits they provide also given a value</a:t>
            </a:r>
          </a:p>
          <a:p>
            <a:pPr lvl="1"/>
            <a:r>
              <a:rPr lang="en-GB" dirty="0"/>
              <a:t>An understanding of Finance:</a:t>
            </a:r>
          </a:p>
          <a:p>
            <a:pPr lvl="2"/>
            <a:r>
              <a:rPr lang="en-GB" dirty="0"/>
              <a:t>How future aggregated costs should be discounted to give a single cost value, paid today, to cover those future costs</a:t>
            </a:r>
          </a:p>
          <a:p>
            <a:pPr lvl="2"/>
            <a:r>
              <a:rPr lang="en-GB" dirty="0"/>
              <a:t>How SCC can actually profit from planting more street trees – 1000 additional street trees means £250,000 in up front monetary receipts, and up to £30 million profit in 100 years time, even ignoring the ecosystem services provided by trees</a:t>
            </a:r>
          </a:p>
          <a:p>
            <a:pPr lvl="1"/>
            <a:r>
              <a:rPr lang="en-GB" dirty="0"/>
              <a:t>Collaborative working with community groups and charities to minimise the cost of planting and initial early years maintenance</a:t>
            </a:r>
          </a:p>
          <a:p>
            <a:endParaRPr lang="en-GB" dirty="0"/>
          </a:p>
          <a:p>
            <a:r>
              <a:rPr lang="en-GB" dirty="0"/>
              <a:t>Hurdles:</a:t>
            </a:r>
          </a:p>
          <a:p>
            <a:pPr lvl="1"/>
            <a:r>
              <a:rPr lang="en-GB" dirty="0"/>
              <a:t>SCC still struggle to properly see the value of street trees – CAVAT being a “notional value” – October 2019</a:t>
            </a:r>
          </a:p>
          <a:p>
            <a:pPr lvl="1"/>
            <a:r>
              <a:rPr lang="en-GB" dirty="0"/>
              <a:t>The “average” person doesn’t understand the Finance equation I showed on my previous slide – does SCC have the Council Officer expertise to be able to, and then to be able to explain in layman's terms, to convince both senior managers and Councillors that it makes financial sense?</a:t>
            </a:r>
          </a:p>
          <a:p>
            <a:pPr lvl="1"/>
            <a:r>
              <a:rPr lang="en-GB" dirty="0"/>
              <a:t>SCC struggle, more than most Councils, to work with community groups, or to listen to external advice/expertise</a:t>
            </a:r>
          </a:p>
          <a:p>
            <a:pPr lvl="1"/>
            <a:r>
              <a:rPr lang="en-GB" dirty="0"/>
              <a:t>The numbers I presented in the previous slide were for an existing (empty) tree pit. I imagine that the cost of digging a new tree pit will be higher – but we need those costs too</a:t>
            </a:r>
          </a:p>
          <a:p>
            <a:pPr lvl="1"/>
            <a:r>
              <a:rPr lang="en-GB" dirty="0" err="1"/>
              <a:t>Amey</a:t>
            </a:r>
            <a:r>
              <a:rPr lang="en-GB" dirty="0"/>
              <a:t> resurfacing work over the last 7 years has tarmacked over and hidden most of Sheffield’s empty tree pits</a:t>
            </a:r>
          </a:p>
          <a:p>
            <a:pPr lvl="1"/>
            <a:endParaRPr lang="en-GB" dirty="0"/>
          </a:p>
        </p:txBody>
      </p:sp>
    </p:spTree>
    <p:extLst>
      <p:ext uri="{BB962C8B-B14F-4D97-AF65-F5344CB8AC3E}">
        <p14:creationId xmlns:p14="http://schemas.microsoft.com/office/powerpoint/2010/main" val="651561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0E1B0-78CD-486B-801C-70393B096E32}"/>
              </a:ext>
            </a:extLst>
          </p:cNvPr>
          <p:cNvSpPr>
            <a:spLocks noGrp="1"/>
          </p:cNvSpPr>
          <p:nvPr>
            <p:ph type="title"/>
          </p:nvPr>
        </p:nvSpPr>
        <p:spPr>
          <a:xfrm>
            <a:off x="838200" y="49241"/>
            <a:ext cx="10515600" cy="793115"/>
          </a:xfrm>
        </p:spPr>
        <p:txBody>
          <a:bodyPr/>
          <a:lstStyle/>
          <a:p>
            <a:r>
              <a:rPr lang="en-GB" dirty="0"/>
              <a:t>What does STAG want?</a:t>
            </a:r>
          </a:p>
        </p:txBody>
      </p:sp>
      <p:sp>
        <p:nvSpPr>
          <p:cNvPr id="3" name="Content Placeholder 2">
            <a:extLst>
              <a:ext uri="{FF2B5EF4-FFF2-40B4-BE49-F238E27FC236}">
                <a16:creationId xmlns:a16="http://schemas.microsoft.com/office/drawing/2014/main" id="{99AC86B7-41CA-49D2-9DEA-F0CB2B27C206}"/>
              </a:ext>
            </a:extLst>
          </p:cNvPr>
          <p:cNvSpPr>
            <a:spLocks noGrp="1"/>
          </p:cNvSpPr>
          <p:nvPr>
            <p:ph idx="1"/>
          </p:nvPr>
        </p:nvSpPr>
        <p:spPr>
          <a:xfrm>
            <a:off x="66502" y="1019695"/>
            <a:ext cx="12053454" cy="5789064"/>
          </a:xfrm>
        </p:spPr>
        <p:txBody>
          <a:bodyPr>
            <a:normAutofit/>
          </a:bodyPr>
          <a:lstStyle/>
          <a:p>
            <a:pPr>
              <a:lnSpc>
                <a:spcPct val="100000"/>
              </a:lnSpc>
              <a:spcBef>
                <a:spcPts val="0"/>
              </a:spcBef>
            </a:pPr>
            <a:r>
              <a:rPr lang="en-GB" dirty="0"/>
              <a:t>Regardless of the complexities, we want the published Street Tree Strategy </a:t>
            </a:r>
            <a:r>
              <a:rPr lang="en-GB"/>
              <a:t>to include:</a:t>
            </a:r>
            <a:endParaRPr lang="en-GB" dirty="0"/>
          </a:p>
          <a:p>
            <a:pPr lvl="1">
              <a:lnSpc>
                <a:spcPct val="100000"/>
              </a:lnSpc>
              <a:spcBef>
                <a:spcPts val="0"/>
              </a:spcBef>
            </a:pPr>
            <a:r>
              <a:rPr lang="en-GB" dirty="0"/>
              <a:t>A clear published process that individuals and community groups can use to add extra street trees to Sheffield’s street tree stock, increasing it to well above 36,000</a:t>
            </a:r>
          </a:p>
          <a:p>
            <a:pPr lvl="1">
              <a:lnSpc>
                <a:spcPct val="100000"/>
              </a:lnSpc>
              <a:spcBef>
                <a:spcPts val="0"/>
              </a:spcBef>
            </a:pPr>
            <a:endParaRPr lang="en-GB" dirty="0"/>
          </a:p>
          <a:p>
            <a:pPr lvl="1">
              <a:lnSpc>
                <a:spcPct val="100000"/>
              </a:lnSpc>
              <a:spcBef>
                <a:spcPts val="0"/>
              </a:spcBef>
            </a:pPr>
            <a:r>
              <a:rPr lang="en-GB" dirty="0"/>
              <a:t>A published reasonable cost price that can be paid to SCC per additional tree, to cover the future maintenance costs, both for:</a:t>
            </a:r>
          </a:p>
          <a:p>
            <a:pPr lvl="2">
              <a:lnSpc>
                <a:spcPct val="100000"/>
              </a:lnSpc>
              <a:spcBef>
                <a:spcPts val="0"/>
              </a:spcBef>
            </a:pPr>
            <a:r>
              <a:rPr lang="en-GB" dirty="0"/>
              <a:t>Trees planted in empty tree pits</a:t>
            </a:r>
          </a:p>
          <a:p>
            <a:pPr lvl="2">
              <a:lnSpc>
                <a:spcPct val="100000"/>
              </a:lnSpc>
              <a:spcBef>
                <a:spcPts val="0"/>
              </a:spcBef>
            </a:pPr>
            <a:r>
              <a:rPr lang="en-GB" dirty="0"/>
              <a:t>Trees planted into newly dug tree pits</a:t>
            </a:r>
          </a:p>
          <a:p>
            <a:pPr lvl="1">
              <a:lnSpc>
                <a:spcPct val="100000"/>
              </a:lnSpc>
              <a:spcBef>
                <a:spcPts val="0"/>
              </a:spcBef>
            </a:pPr>
            <a:endParaRPr lang="en-GB" dirty="0"/>
          </a:p>
          <a:p>
            <a:pPr lvl="1">
              <a:lnSpc>
                <a:spcPct val="100000"/>
              </a:lnSpc>
              <a:spcBef>
                <a:spcPts val="0"/>
              </a:spcBef>
            </a:pPr>
            <a:r>
              <a:rPr lang="en-GB" dirty="0"/>
              <a:t>Collaborative working, to: </a:t>
            </a:r>
          </a:p>
          <a:p>
            <a:pPr lvl="2">
              <a:lnSpc>
                <a:spcPct val="100000"/>
              </a:lnSpc>
              <a:spcBef>
                <a:spcPts val="0"/>
              </a:spcBef>
            </a:pPr>
            <a:r>
              <a:rPr lang="en-GB" dirty="0"/>
              <a:t>Ensure SCC to hold </a:t>
            </a:r>
            <a:r>
              <a:rPr lang="en-GB" dirty="0" err="1"/>
              <a:t>Amey</a:t>
            </a:r>
            <a:r>
              <a:rPr lang="en-GB" dirty="0"/>
              <a:t> to account for its contract obligations to care properly for newly planted trees over the next 18 years</a:t>
            </a:r>
          </a:p>
          <a:p>
            <a:pPr lvl="2">
              <a:lnSpc>
                <a:spcPct val="100000"/>
              </a:lnSpc>
              <a:spcBef>
                <a:spcPts val="0"/>
              </a:spcBef>
            </a:pPr>
            <a:r>
              <a:rPr lang="en-GB" dirty="0"/>
              <a:t>Make sure there are arrangements to allow community groups to take over the “early years” care, when the PFI contract ends</a:t>
            </a:r>
          </a:p>
          <a:p>
            <a:pPr lvl="1">
              <a:lnSpc>
                <a:spcPct val="100000"/>
              </a:lnSpc>
              <a:spcBef>
                <a:spcPts val="0"/>
              </a:spcBef>
            </a:pPr>
            <a:endParaRPr lang="en-GB" dirty="0"/>
          </a:p>
        </p:txBody>
      </p:sp>
    </p:spTree>
    <p:extLst>
      <p:ext uri="{BB962C8B-B14F-4D97-AF65-F5344CB8AC3E}">
        <p14:creationId xmlns:p14="http://schemas.microsoft.com/office/powerpoint/2010/main" val="622229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1216</Words>
  <Application>Microsoft Office PowerPoint</Application>
  <PresentationFormat>Widescreen</PresentationFormat>
  <Paragraphs>73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Community Involvement: Planting additional trees, to increase the street tree stock above 36,000</vt:lpstr>
      <vt:lpstr>The current position</vt:lpstr>
      <vt:lpstr>The current position (continued)</vt:lpstr>
      <vt:lpstr>How two London Councils do it (High Level)</vt:lpstr>
      <vt:lpstr>How two London Councils do it (The detail)</vt:lpstr>
      <vt:lpstr>What does this mean for Sheffield?</vt:lpstr>
      <vt:lpstr>What does STAG want?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on the Amey list of tree species used when planting new saplings</dc:title>
  <dc:creator>paul selby</dc:creator>
  <cp:lastModifiedBy>paul selby</cp:lastModifiedBy>
  <cp:revision>23</cp:revision>
  <dcterms:created xsi:type="dcterms:W3CDTF">2019-09-22T10:43:46Z</dcterms:created>
  <dcterms:modified xsi:type="dcterms:W3CDTF">2019-10-17T13:04:31Z</dcterms:modified>
</cp:coreProperties>
</file>