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4"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6" d="100"/>
          <a:sy n="86" d="100"/>
        </p:scale>
        <p:origin x="48" y="1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F3F00-F1AA-4E16-B5C5-412633060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95C79C0-08B9-468E-A91A-70A517BC59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C0EFB32-7140-4980-8D90-519FC85A7317}"/>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5" name="Footer Placeholder 4">
            <a:extLst>
              <a:ext uri="{FF2B5EF4-FFF2-40B4-BE49-F238E27FC236}">
                <a16:creationId xmlns:a16="http://schemas.microsoft.com/office/drawing/2014/main" id="{C6E3F2B6-2BA7-496A-B7D9-2E8F71D23B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9FB555-3162-44CA-BB75-D91F99E82288}"/>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245022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F3AEB-E74F-4D15-BF54-4BDE447DD08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80397F-8C3B-4749-8D6B-822C81FD38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1AE2C1-7223-4B65-B550-2EDDE2D0139F}"/>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5" name="Footer Placeholder 4">
            <a:extLst>
              <a:ext uri="{FF2B5EF4-FFF2-40B4-BE49-F238E27FC236}">
                <a16:creationId xmlns:a16="http://schemas.microsoft.com/office/drawing/2014/main" id="{C804C042-5AD6-4090-BFB4-DC04EF4167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FBA8E2-7521-4DE7-82AE-42AF67B7C654}"/>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115600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874C53-FE20-4465-AB11-BC79C4FF1D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0007CA-C4A3-40F1-B6E6-6FEA75F01E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370394-B5E5-4D24-BFAE-34ECF288B937}"/>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5" name="Footer Placeholder 4">
            <a:extLst>
              <a:ext uri="{FF2B5EF4-FFF2-40B4-BE49-F238E27FC236}">
                <a16:creationId xmlns:a16="http://schemas.microsoft.com/office/drawing/2014/main" id="{08F02263-1C7A-4FC9-B6C1-9FA99FB74D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3145C5-A55A-470F-9606-B99EC0BC366A}"/>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28928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9BD19-9AE5-42C6-AF2B-2C4FFA14AF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F61045-B4FA-4818-AE5D-5D2A54C1F6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D2123B-5C75-40FB-A566-D994033E6097}"/>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5" name="Footer Placeholder 4">
            <a:extLst>
              <a:ext uri="{FF2B5EF4-FFF2-40B4-BE49-F238E27FC236}">
                <a16:creationId xmlns:a16="http://schemas.microsoft.com/office/drawing/2014/main" id="{9C951DA0-7B8D-41D4-B2EE-44D19DC81F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472E49-6EBC-4A5F-8CB1-770FD0E8779C}"/>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291976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00E6E-D4B6-46E2-B584-D5F4722651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6AD2F8-41EA-42DE-A8F4-38DB56F9FE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26B618-EF40-4CBB-B320-4171DB914378}"/>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5" name="Footer Placeholder 4">
            <a:extLst>
              <a:ext uri="{FF2B5EF4-FFF2-40B4-BE49-F238E27FC236}">
                <a16:creationId xmlns:a16="http://schemas.microsoft.com/office/drawing/2014/main" id="{563482C5-DDE3-4D2C-876F-DBFFE8C457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B12836-6CDF-405C-985F-9EB7DAB65600}"/>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303360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61573-D4CE-491B-841D-E48B8421E6B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406CC42-E3F1-49A3-BEC6-91C86A3326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02C1BE7-166D-4AF8-8E65-28C6AD8C1A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15C4623-4054-4678-B8D7-54C5AA21639B}"/>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6" name="Footer Placeholder 5">
            <a:extLst>
              <a:ext uri="{FF2B5EF4-FFF2-40B4-BE49-F238E27FC236}">
                <a16:creationId xmlns:a16="http://schemas.microsoft.com/office/drawing/2014/main" id="{CA90F92D-5684-42B2-9727-6F04AE8F2C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9A7276-2782-4233-8962-992B0D368877}"/>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1498931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E397D-C177-4CD2-AEDB-9612A48B5EB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12618B-60B2-4F50-9FCE-B50E3B8D17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847F3F-AE28-4E22-8576-D3A9BD9CDC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F5AF145-02F5-4294-BEBA-52EAB4DE4B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55D67F-02A1-47C1-B092-AC337AE74D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6A47A1-154E-43F4-A6B3-002BA5AAD9CA}"/>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8" name="Footer Placeholder 7">
            <a:extLst>
              <a:ext uri="{FF2B5EF4-FFF2-40B4-BE49-F238E27FC236}">
                <a16:creationId xmlns:a16="http://schemas.microsoft.com/office/drawing/2014/main" id="{866BCC12-E176-4E2F-A14A-3F5E939387E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7965B96-C7FC-4678-AD8A-3EC7177D79C7}"/>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29564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C3445-C35A-4AA9-B906-39F3739BAC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7BABEC4-BB49-4538-9B40-2107AF0A8A30}"/>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4" name="Footer Placeholder 3">
            <a:extLst>
              <a:ext uri="{FF2B5EF4-FFF2-40B4-BE49-F238E27FC236}">
                <a16:creationId xmlns:a16="http://schemas.microsoft.com/office/drawing/2014/main" id="{C55E7273-3F89-4D51-B740-2EE21C8F6D6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6C9756-7C0B-40E1-A143-8248F14B5EFB}"/>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162548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EF4516-C78C-4CA6-85F6-E308D277B983}"/>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3" name="Footer Placeholder 2">
            <a:extLst>
              <a:ext uri="{FF2B5EF4-FFF2-40B4-BE49-F238E27FC236}">
                <a16:creationId xmlns:a16="http://schemas.microsoft.com/office/drawing/2014/main" id="{17D69E82-2006-4314-A064-75BCAB11A0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22C32A4-2B64-437A-A1A3-8A5DA8CEE42F}"/>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3607104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15A8C-098D-455E-A7EC-206AF64A59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14F2A77-233C-48D6-915E-18179CD959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2AB0E3-945E-47B6-9135-CEE88C56D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D299D5-6D8A-42EE-BDE4-D69DFC115805}"/>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6" name="Footer Placeholder 5">
            <a:extLst>
              <a:ext uri="{FF2B5EF4-FFF2-40B4-BE49-F238E27FC236}">
                <a16:creationId xmlns:a16="http://schemas.microsoft.com/office/drawing/2014/main" id="{93B5E524-07AD-4E56-8A11-6D19228E3F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471802-49DC-47EB-931E-40A714299D83}"/>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567939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37C21-EB35-41EC-9F7A-1868FC23EE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9A3D113-929A-4126-9752-0FAA2674D8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5B26872-6689-478D-A0DA-FB0F4538F2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9AE423-50ED-4CC8-9757-65C1C4C84FC5}"/>
              </a:ext>
            </a:extLst>
          </p:cNvPr>
          <p:cNvSpPr>
            <a:spLocks noGrp="1"/>
          </p:cNvSpPr>
          <p:nvPr>
            <p:ph type="dt" sz="half" idx="10"/>
          </p:nvPr>
        </p:nvSpPr>
        <p:spPr/>
        <p:txBody>
          <a:bodyPr/>
          <a:lstStyle/>
          <a:p>
            <a:fld id="{E56745D9-375F-4B02-9F93-C27F0A14EBED}" type="datetimeFigureOut">
              <a:rPr lang="en-GB" smtClean="0"/>
              <a:t>03/10/2019</a:t>
            </a:fld>
            <a:endParaRPr lang="en-GB"/>
          </a:p>
        </p:txBody>
      </p:sp>
      <p:sp>
        <p:nvSpPr>
          <p:cNvPr id="6" name="Footer Placeholder 5">
            <a:extLst>
              <a:ext uri="{FF2B5EF4-FFF2-40B4-BE49-F238E27FC236}">
                <a16:creationId xmlns:a16="http://schemas.microsoft.com/office/drawing/2014/main" id="{FAE6C78A-BF3A-4CD0-8D4C-82006AAD73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79E9FE-1F6E-4F46-B89A-3C768950940F}"/>
              </a:ext>
            </a:extLst>
          </p:cNvPr>
          <p:cNvSpPr>
            <a:spLocks noGrp="1"/>
          </p:cNvSpPr>
          <p:nvPr>
            <p:ph type="sldNum" sz="quarter" idx="12"/>
          </p:nvPr>
        </p:nvSpPr>
        <p:spPr/>
        <p:txBody>
          <a:bodyPr/>
          <a:lstStyle/>
          <a:p>
            <a:fld id="{225C68BB-4F51-4F77-9963-88587D3F5EBE}" type="slidenum">
              <a:rPr lang="en-GB" smtClean="0"/>
              <a:t>‹#›</a:t>
            </a:fld>
            <a:endParaRPr lang="en-GB"/>
          </a:p>
        </p:txBody>
      </p:sp>
    </p:spTree>
    <p:extLst>
      <p:ext uri="{BB962C8B-B14F-4D97-AF65-F5344CB8AC3E}">
        <p14:creationId xmlns:p14="http://schemas.microsoft.com/office/powerpoint/2010/main" val="251166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E5C7D9-AC02-48CA-AB1C-E1A4ABCFF2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FB85E2-1456-41D8-84ED-6C0841F4F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B4C6DA-067E-4292-B94C-9981D83F2C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745D9-375F-4B02-9F93-C27F0A14EBED}" type="datetimeFigureOut">
              <a:rPr lang="en-GB" smtClean="0"/>
              <a:t>03/10/2019</a:t>
            </a:fld>
            <a:endParaRPr lang="en-GB"/>
          </a:p>
        </p:txBody>
      </p:sp>
      <p:sp>
        <p:nvSpPr>
          <p:cNvPr id="5" name="Footer Placeholder 4">
            <a:extLst>
              <a:ext uri="{FF2B5EF4-FFF2-40B4-BE49-F238E27FC236}">
                <a16:creationId xmlns:a16="http://schemas.microsoft.com/office/drawing/2014/main" id="{B7B52C2C-3467-4F1F-B8B0-7F64556F09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66C97AE-F57F-4E55-91E6-073BB4F75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C68BB-4F51-4F77-9963-88587D3F5EBE}" type="slidenum">
              <a:rPr lang="en-GB" smtClean="0"/>
              <a:t>‹#›</a:t>
            </a:fld>
            <a:endParaRPr lang="en-GB"/>
          </a:p>
        </p:txBody>
      </p:sp>
    </p:spTree>
    <p:extLst>
      <p:ext uri="{BB962C8B-B14F-4D97-AF65-F5344CB8AC3E}">
        <p14:creationId xmlns:p14="http://schemas.microsoft.com/office/powerpoint/2010/main" val="260023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C18D-8204-4B70-B7D6-4EFB11515EC6}"/>
              </a:ext>
            </a:extLst>
          </p:cNvPr>
          <p:cNvSpPr>
            <a:spLocks noGrp="1"/>
          </p:cNvSpPr>
          <p:nvPr>
            <p:ph type="ctrTitle"/>
          </p:nvPr>
        </p:nvSpPr>
        <p:spPr/>
        <p:txBody>
          <a:bodyPr>
            <a:normAutofit fontScale="90000"/>
          </a:bodyPr>
          <a:lstStyle/>
          <a:p>
            <a:r>
              <a:rPr lang="en-GB" dirty="0"/>
              <a:t>STAG Feedback about the current SCC/</a:t>
            </a:r>
            <a:r>
              <a:rPr lang="en-GB" dirty="0" err="1"/>
              <a:t>Amey</a:t>
            </a:r>
            <a:r>
              <a:rPr lang="en-GB" dirty="0"/>
              <a:t> approach to tree felling</a:t>
            </a:r>
          </a:p>
        </p:txBody>
      </p:sp>
      <p:sp>
        <p:nvSpPr>
          <p:cNvPr id="3" name="Subtitle 2">
            <a:extLst>
              <a:ext uri="{FF2B5EF4-FFF2-40B4-BE49-F238E27FC236}">
                <a16:creationId xmlns:a16="http://schemas.microsoft.com/office/drawing/2014/main" id="{DC768347-E23B-4D36-9859-1DE57ED90763}"/>
              </a:ext>
            </a:extLst>
          </p:cNvPr>
          <p:cNvSpPr>
            <a:spLocks noGrp="1"/>
          </p:cNvSpPr>
          <p:nvPr>
            <p:ph type="subTitle" idx="1"/>
          </p:nvPr>
        </p:nvSpPr>
        <p:spPr/>
        <p:txBody>
          <a:bodyPr/>
          <a:lstStyle/>
          <a:p>
            <a:r>
              <a:rPr lang="en-GB" dirty="0"/>
              <a:t>Paul Selby</a:t>
            </a:r>
          </a:p>
          <a:p>
            <a:r>
              <a:rPr lang="en-GB" dirty="0"/>
              <a:t>Sheffield Tree Action Groups (STAG)</a:t>
            </a:r>
          </a:p>
          <a:p>
            <a:r>
              <a:rPr lang="en-GB" dirty="0"/>
              <a:t>October 2019</a:t>
            </a:r>
          </a:p>
        </p:txBody>
      </p:sp>
    </p:spTree>
    <p:extLst>
      <p:ext uri="{BB962C8B-B14F-4D97-AF65-F5344CB8AC3E}">
        <p14:creationId xmlns:p14="http://schemas.microsoft.com/office/powerpoint/2010/main" val="3619173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E2457-DFC4-42DF-8C4F-BB0F97F5F45D}"/>
              </a:ext>
            </a:extLst>
          </p:cNvPr>
          <p:cNvSpPr>
            <a:spLocks noGrp="1"/>
          </p:cNvSpPr>
          <p:nvPr>
            <p:ph type="title"/>
          </p:nvPr>
        </p:nvSpPr>
        <p:spPr/>
        <p:txBody>
          <a:bodyPr/>
          <a:lstStyle/>
          <a:p>
            <a:r>
              <a:rPr lang="en-GB" dirty="0"/>
              <a:t>Contents</a:t>
            </a:r>
          </a:p>
        </p:txBody>
      </p:sp>
      <p:sp>
        <p:nvSpPr>
          <p:cNvPr id="3" name="Content Placeholder 2">
            <a:extLst>
              <a:ext uri="{FF2B5EF4-FFF2-40B4-BE49-F238E27FC236}">
                <a16:creationId xmlns:a16="http://schemas.microsoft.com/office/drawing/2014/main" id="{6AC88CCB-DE8F-4AA1-A668-7651F9747FCA}"/>
              </a:ext>
            </a:extLst>
          </p:cNvPr>
          <p:cNvSpPr>
            <a:spLocks noGrp="1"/>
          </p:cNvSpPr>
          <p:nvPr>
            <p:ph idx="1"/>
          </p:nvPr>
        </p:nvSpPr>
        <p:spPr/>
        <p:txBody>
          <a:bodyPr/>
          <a:lstStyle/>
          <a:p>
            <a:r>
              <a:rPr lang="en-GB" dirty="0"/>
              <a:t>Starts with the negatives about the past:</a:t>
            </a:r>
          </a:p>
          <a:p>
            <a:pPr lvl="1"/>
            <a:r>
              <a:rPr lang="en-GB" dirty="0"/>
              <a:t>Background context</a:t>
            </a:r>
          </a:p>
          <a:p>
            <a:pPr lvl="1"/>
            <a:r>
              <a:rPr lang="en-GB" dirty="0"/>
              <a:t>The pre March 2018 tree felling decision making process</a:t>
            </a:r>
          </a:p>
          <a:p>
            <a:endParaRPr lang="en-GB" dirty="0"/>
          </a:p>
          <a:p>
            <a:r>
              <a:rPr lang="en-GB" dirty="0"/>
              <a:t>Then continues with hope based upon the present:</a:t>
            </a:r>
          </a:p>
          <a:p>
            <a:pPr lvl="1"/>
            <a:r>
              <a:rPr lang="en-GB" dirty="0"/>
              <a:t>Lessons from the Joint Investigation process</a:t>
            </a:r>
          </a:p>
          <a:p>
            <a:endParaRPr lang="en-GB" dirty="0"/>
          </a:p>
          <a:p>
            <a:r>
              <a:rPr lang="en-GB" dirty="0"/>
              <a:t>Ends with positives about future collaborative working:</a:t>
            </a:r>
          </a:p>
          <a:p>
            <a:pPr lvl="1"/>
            <a:r>
              <a:rPr lang="en-GB" dirty="0"/>
              <a:t>Key issues that need dealing with in the Strategy document</a:t>
            </a:r>
          </a:p>
        </p:txBody>
      </p:sp>
    </p:spTree>
    <p:extLst>
      <p:ext uri="{BB962C8B-B14F-4D97-AF65-F5344CB8AC3E}">
        <p14:creationId xmlns:p14="http://schemas.microsoft.com/office/powerpoint/2010/main" val="305648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F66C9-E562-4BAC-9A5B-37DEFDA3F312}"/>
              </a:ext>
            </a:extLst>
          </p:cNvPr>
          <p:cNvSpPr>
            <a:spLocks noGrp="1"/>
          </p:cNvSpPr>
          <p:nvPr>
            <p:ph type="title"/>
          </p:nvPr>
        </p:nvSpPr>
        <p:spPr>
          <a:xfrm>
            <a:off x="838200" y="18256"/>
            <a:ext cx="10515600" cy="879520"/>
          </a:xfrm>
        </p:spPr>
        <p:txBody>
          <a:bodyPr/>
          <a:lstStyle/>
          <a:p>
            <a:r>
              <a:rPr lang="en-GB" dirty="0"/>
              <a:t>Background context</a:t>
            </a:r>
          </a:p>
        </p:txBody>
      </p:sp>
      <p:sp>
        <p:nvSpPr>
          <p:cNvPr id="3" name="Content Placeholder 2">
            <a:extLst>
              <a:ext uri="{FF2B5EF4-FFF2-40B4-BE49-F238E27FC236}">
                <a16:creationId xmlns:a16="http://schemas.microsoft.com/office/drawing/2014/main" id="{ACC78A72-404F-4C33-A2F8-DD2853AA97AB}"/>
              </a:ext>
            </a:extLst>
          </p:cNvPr>
          <p:cNvSpPr>
            <a:spLocks noGrp="1"/>
          </p:cNvSpPr>
          <p:nvPr>
            <p:ph idx="1"/>
          </p:nvPr>
        </p:nvSpPr>
        <p:spPr>
          <a:xfrm>
            <a:off x="138545" y="897776"/>
            <a:ext cx="11914910" cy="5835533"/>
          </a:xfrm>
        </p:spPr>
        <p:txBody>
          <a:bodyPr>
            <a:normAutofit lnSpcReduction="10000"/>
          </a:bodyPr>
          <a:lstStyle/>
          <a:p>
            <a:r>
              <a:rPr lang="en-GB" dirty="0"/>
              <a:t>PFI contract includes the following obligations:</a:t>
            </a:r>
          </a:p>
          <a:p>
            <a:pPr lvl="1"/>
            <a:r>
              <a:rPr lang="en-GB" dirty="0"/>
              <a:t>To fell 17,500 trees over the 25 years of the contract, with a minimum of 200 a year (SCC have admitted that the intent of felling such large numbers was to even out the age of the tree stock)</a:t>
            </a:r>
          </a:p>
          <a:p>
            <a:pPr lvl="1"/>
            <a:endParaRPr lang="en-GB" dirty="0"/>
          </a:p>
          <a:p>
            <a:pPr lvl="1"/>
            <a:r>
              <a:rPr lang="en-GB" dirty="0"/>
              <a:t>Missing kerb stones is not allowed (SCC values an unbroken kerb line above street trees)</a:t>
            </a:r>
          </a:p>
          <a:p>
            <a:pPr lvl="1"/>
            <a:endParaRPr lang="en-GB" dirty="0"/>
          </a:p>
          <a:p>
            <a:pPr lvl="1"/>
            <a:r>
              <a:rPr lang="en-GB" dirty="0"/>
              <a:t>Curving the kerb line by anything greater than 50mm over a 2 metre length of kerb is not allowed (SCC values near perfect straight kerb lines above street trees)</a:t>
            </a:r>
          </a:p>
          <a:p>
            <a:pPr lvl="1"/>
            <a:endParaRPr lang="en-GB" dirty="0"/>
          </a:p>
          <a:p>
            <a:pPr lvl="1"/>
            <a:r>
              <a:rPr lang="en-GB" dirty="0"/>
              <a:t>Altering the layout of roads (</a:t>
            </a:r>
            <a:r>
              <a:rPr lang="en-GB" dirty="0" err="1"/>
              <a:t>eg</a:t>
            </a:r>
            <a:r>
              <a:rPr lang="en-GB" dirty="0"/>
              <a:t> to add “build outs,” or to narrow a road) is not included in the </a:t>
            </a:r>
            <a:r>
              <a:rPr lang="en-GB" u="sng" dirty="0"/>
              <a:t>maintenance</a:t>
            </a:r>
            <a:r>
              <a:rPr lang="en-GB" dirty="0"/>
              <a:t> contract, and comes at an extra cost to SCC</a:t>
            </a:r>
          </a:p>
          <a:p>
            <a:pPr lvl="1"/>
            <a:endParaRPr lang="en-GB" dirty="0"/>
          </a:p>
          <a:p>
            <a:pPr lvl="1"/>
            <a:r>
              <a:rPr lang="en-GB" dirty="0"/>
              <a:t>The existing strategy documents in the contract include a key aim of reducing the maintenance costs of Sheffield’s street trees by the time the contract ends in 2037 (</a:t>
            </a:r>
            <a:r>
              <a:rPr lang="en-GB" dirty="0" err="1"/>
              <a:t>ie</a:t>
            </a:r>
            <a:r>
              <a:rPr lang="en-GB" dirty="0"/>
              <a:t> by replacing felled large “woodland species” with smaller, slower growing species)</a:t>
            </a:r>
          </a:p>
          <a:p>
            <a:pPr lvl="1"/>
            <a:endParaRPr lang="en-GB" dirty="0"/>
          </a:p>
        </p:txBody>
      </p:sp>
    </p:spTree>
    <p:extLst>
      <p:ext uri="{BB962C8B-B14F-4D97-AF65-F5344CB8AC3E}">
        <p14:creationId xmlns:p14="http://schemas.microsoft.com/office/powerpoint/2010/main" val="2546865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24425-AFAF-4CFF-A93D-2156389B1668}"/>
              </a:ext>
            </a:extLst>
          </p:cNvPr>
          <p:cNvSpPr>
            <a:spLocks noGrp="1"/>
          </p:cNvSpPr>
          <p:nvPr>
            <p:ph type="title"/>
          </p:nvPr>
        </p:nvSpPr>
        <p:spPr>
          <a:xfrm>
            <a:off x="133004" y="18256"/>
            <a:ext cx="12058996" cy="1184318"/>
          </a:xfrm>
        </p:spPr>
        <p:txBody>
          <a:bodyPr>
            <a:noAutofit/>
          </a:bodyPr>
          <a:lstStyle/>
          <a:p>
            <a:r>
              <a:rPr lang="en-GB" dirty="0"/>
              <a:t>High level SCC/</a:t>
            </a:r>
            <a:r>
              <a:rPr lang="en-GB" dirty="0" err="1"/>
              <a:t>Amey</a:t>
            </a:r>
            <a:r>
              <a:rPr lang="en-GB" dirty="0"/>
              <a:t> tree felling decision making process (pre March 2018) – Process Step 1 (</a:t>
            </a:r>
            <a:r>
              <a:rPr lang="en-GB" dirty="0" err="1"/>
              <a:t>Amey</a:t>
            </a:r>
            <a:r>
              <a:rPr lang="en-GB" dirty="0"/>
              <a:t>)</a:t>
            </a:r>
          </a:p>
        </p:txBody>
      </p:sp>
      <p:sp>
        <p:nvSpPr>
          <p:cNvPr id="3" name="Content Placeholder 2">
            <a:extLst>
              <a:ext uri="{FF2B5EF4-FFF2-40B4-BE49-F238E27FC236}">
                <a16:creationId xmlns:a16="http://schemas.microsoft.com/office/drawing/2014/main" id="{802DDA80-34D6-45DA-82FC-3BB4319501EC}"/>
              </a:ext>
            </a:extLst>
          </p:cNvPr>
          <p:cNvSpPr>
            <a:spLocks noGrp="1"/>
          </p:cNvSpPr>
          <p:nvPr>
            <p:ph idx="1"/>
          </p:nvPr>
        </p:nvSpPr>
        <p:spPr>
          <a:xfrm>
            <a:off x="1" y="1291244"/>
            <a:ext cx="12191998" cy="5566755"/>
          </a:xfrm>
        </p:spPr>
        <p:txBody>
          <a:bodyPr>
            <a:normAutofit fontScale="85000" lnSpcReduction="20000"/>
          </a:bodyPr>
          <a:lstStyle/>
          <a:p>
            <a:pPr marL="0" indent="0">
              <a:buNone/>
            </a:pPr>
            <a:r>
              <a:rPr lang="en-GB" dirty="0"/>
              <a:t>As a result of the contract aims and obligations, in its original survey/audit of all Sheffield’s 36,000 street trees, </a:t>
            </a:r>
            <a:r>
              <a:rPr lang="en-GB" dirty="0" err="1"/>
              <a:t>Amey</a:t>
            </a:r>
            <a:r>
              <a:rPr lang="en-GB" dirty="0"/>
              <a:t> identified trees which needed felling for the following reasons:</a:t>
            </a:r>
          </a:p>
          <a:p>
            <a:pPr marL="0" indent="0">
              <a:buNone/>
            </a:pPr>
            <a:endParaRPr lang="en-GB" dirty="0"/>
          </a:p>
          <a:p>
            <a:pPr lvl="1"/>
            <a:r>
              <a:rPr lang="en-GB" b="1" u="sng" dirty="0"/>
              <a:t>Dead, Diseased, Dying </a:t>
            </a:r>
            <a:r>
              <a:rPr lang="en-GB" dirty="0"/>
              <a:t>– STAG has only rarely had any disagreement with </a:t>
            </a:r>
            <a:r>
              <a:rPr lang="en-GB" dirty="0" err="1"/>
              <a:t>Amey</a:t>
            </a:r>
            <a:r>
              <a:rPr lang="en-GB" dirty="0"/>
              <a:t> assessments in these categories</a:t>
            </a:r>
          </a:p>
          <a:p>
            <a:pPr lvl="1"/>
            <a:endParaRPr lang="en-GB" dirty="0"/>
          </a:p>
          <a:p>
            <a:pPr lvl="1"/>
            <a:r>
              <a:rPr lang="en-GB" b="1" u="sng" dirty="0"/>
              <a:t>Dangerous</a:t>
            </a:r>
            <a:r>
              <a:rPr lang="en-GB" dirty="0"/>
              <a:t> – STAG is mostly okay with this category, but it does need to be debated whether the best way to deal with historically </a:t>
            </a:r>
            <a:r>
              <a:rPr lang="en-GB" dirty="0" err="1"/>
              <a:t>pollarded</a:t>
            </a:r>
            <a:r>
              <a:rPr lang="en-GB" dirty="0"/>
              <a:t> trees is always to fell them, rather than canopy thin or re-pollard</a:t>
            </a:r>
          </a:p>
          <a:p>
            <a:pPr lvl="1"/>
            <a:endParaRPr lang="en-GB" dirty="0"/>
          </a:p>
          <a:p>
            <a:pPr lvl="1"/>
            <a:r>
              <a:rPr lang="en-GB" b="1" u="sng" dirty="0"/>
              <a:t>Discriminatory</a:t>
            </a:r>
            <a:r>
              <a:rPr lang="en-GB" dirty="0"/>
              <a:t> (narrow pavement or leaning into carriageway) – Context is key with this category, so STAG does not always agree (</a:t>
            </a:r>
            <a:r>
              <a:rPr lang="en-GB" dirty="0" err="1"/>
              <a:t>eg</a:t>
            </a:r>
            <a:r>
              <a:rPr lang="en-GB" dirty="0"/>
              <a:t> in quiet cul-de-sacs where alternatives to felling are available)</a:t>
            </a:r>
          </a:p>
          <a:p>
            <a:pPr lvl="1"/>
            <a:endParaRPr lang="en-GB" dirty="0"/>
          </a:p>
          <a:p>
            <a:pPr lvl="1"/>
            <a:r>
              <a:rPr lang="en-GB" b="1" u="sng" dirty="0"/>
              <a:t>Damaging</a:t>
            </a:r>
            <a:r>
              <a:rPr lang="en-GB" dirty="0"/>
              <a:t> – STAG has always disagreed with the majority of trees identified in this category, as the strict straight kerb line (and similar) requirements were what drove this category. Way above what is legally allowed by the Highways Act</a:t>
            </a:r>
          </a:p>
          <a:p>
            <a:pPr lvl="1"/>
            <a:endParaRPr lang="en-GB" dirty="0"/>
          </a:p>
          <a:p>
            <a:pPr lvl="1"/>
            <a:r>
              <a:rPr lang="en-GB" b="1" u="sng" dirty="0"/>
              <a:t>Subjective judgement about the likelihood of death or decline over the remaining length of the contract, and the 10 or so years after the contract ends, in order to meet the 17,500 contract obligation </a:t>
            </a:r>
            <a:r>
              <a:rPr lang="en-GB" dirty="0"/>
              <a:t>– STAG always suspected this category and fundamentally disagreed with it, but it was denied by SCC. Recent talks have confirmed it was indeed an original category in its own right, but when the “controversy” came to wide public attention in about 2014/2015, this category was subsumed into the Damaging category to hide it.</a:t>
            </a:r>
          </a:p>
        </p:txBody>
      </p:sp>
    </p:spTree>
    <p:extLst>
      <p:ext uri="{BB962C8B-B14F-4D97-AF65-F5344CB8AC3E}">
        <p14:creationId xmlns:p14="http://schemas.microsoft.com/office/powerpoint/2010/main" val="270181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BCD4F-24C7-44D2-BD1A-C54047C8D358}"/>
              </a:ext>
            </a:extLst>
          </p:cNvPr>
          <p:cNvSpPr>
            <a:spLocks noGrp="1"/>
          </p:cNvSpPr>
          <p:nvPr>
            <p:ph type="title"/>
          </p:nvPr>
        </p:nvSpPr>
        <p:spPr>
          <a:xfrm>
            <a:off x="0" y="18255"/>
            <a:ext cx="12192000" cy="1325563"/>
          </a:xfrm>
        </p:spPr>
        <p:txBody>
          <a:bodyPr>
            <a:normAutofit/>
          </a:bodyPr>
          <a:lstStyle/>
          <a:p>
            <a:r>
              <a:rPr lang="en-GB" dirty="0"/>
              <a:t>High level SCC/</a:t>
            </a:r>
            <a:r>
              <a:rPr lang="en-GB" dirty="0" err="1"/>
              <a:t>Amey</a:t>
            </a:r>
            <a:r>
              <a:rPr lang="en-GB" dirty="0"/>
              <a:t> tree felling decision making process (pre March 2018) – Process Step 2 (SCC)</a:t>
            </a:r>
          </a:p>
        </p:txBody>
      </p:sp>
      <p:sp>
        <p:nvSpPr>
          <p:cNvPr id="3" name="Content Placeholder 2">
            <a:extLst>
              <a:ext uri="{FF2B5EF4-FFF2-40B4-BE49-F238E27FC236}">
                <a16:creationId xmlns:a16="http://schemas.microsoft.com/office/drawing/2014/main" id="{BCB03E83-C794-42DF-A849-E7CD836D9A7E}"/>
              </a:ext>
            </a:extLst>
          </p:cNvPr>
          <p:cNvSpPr>
            <a:spLocks noGrp="1"/>
          </p:cNvSpPr>
          <p:nvPr>
            <p:ph idx="1"/>
          </p:nvPr>
        </p:nvSpPr>
        <p:spPr>
          <a:xfrm>
            <a:off x="-1" y="1524000"/>
            <a:ext cx="12191999" cy="5315746"/>
          </a:xfrm>
        </p:spPr>
        <p:txBody>
          <a:bodyPr>
            <a:normAutofit fontScale="85000" lnSpcReduction="20000"/>
          </a:bodyPr>
          <a:lstStyle/>
          <a:p>
            <a:pPr marL="0" indent="0">
              <a:buNone/>
            </a:pPr>
            <a:r>
              <a:rPr lang="en-GB" sz="2400" dirty="0"/>
              <a:t>SCC retain “ownership” of the street tree “assets” of Sheffield, even if </a:t>
            </a:r>
            <a:r>
              <a:rPr lang="en-GB" sz="2400" dirty="0" err="1"/>
              <a:t>Amey</a:t>
            </a:r>
            <a:r>
              <a:rPr lang="en-GB" sz="2400" dirty="0"/>
              <a:t> have 25 year “custodianship” of them, through the contract. As a result, SCC have final say over whether to agree to </a:t>
            </a:r>
            <a:r>
              <a:rPr lang="en-GB" sz="2400" dirty="0" err="1"/>
              <a:t>Amey’s</a:t>
            </a:r>
            <a:r>
              <a:rPr lang="en-GB" sz="2400" dirty="0"/>
              <a:t> felling recommendations, or reject them. However:</a:t>
            </a:r>
          </a:p>
          <a:p>
            <a:pPr marL="0" indent="0">
              <a:buNone/>
            </a:pPr>
            <a:endParaRPr lang="en-GB" sz="2400" dirty="0"/>
          </a:p>
          <a:p>
            <a:r>
              <a:rPr lang="en-GB" sz="2200" b="1" u="sng" dirty="0"/>
              <a:t>The contract obligations I set out two slides ago constrain SCC scope to disagree, even if they wanted to</a:t>
            </a:r>
            <a:r>
              <a:rPr lang="en-GB" sz="2200" dirty="0"/>
              <a:t>. Deviations from contract specifications would cost either SCC or </a:t>
            </a:r>
            <a:r>
              <a:rPr lang="en-GB" sz="2200" dirty="0" err="1"/>
              <a:t>Amey</a:t>
            </a:r>
            <a:r>
              <a:rPr lang="en-GB" sz="2200" dirty="0"/>
              <a:t> extra money (contract penalties)</a:t>
            </a:r>
          </a:p>
          <a:p>
            <a:endParaRPr lang="en-GB" sz="2200" dirty="0"/>
          </a:p>
          <a:p>
            <a:r>
              <a:rPr lang="en-GB" sz="2200" b="1" u="sng" dirty="0"/>
              <a:t>In reality, SCC don’t want to deviate from the contract obligations </a:t>
            </a:r>
            <a:r>
              <a:rPr lang="en-GB" sz="2200" dirty="0"/>
              <a:t>as they inserted them into the contract in the first place. They want perfect straight unbroken kerb lines, and believe that felling half of Sheffield’s street tree stock over 25 years is a good thing</a:t>
            </a:r>
          </a:p>
          <a:p>
            <a:endParaRPr lang="en-GB" sz="2200" dirty="0"/>
          </a:p>
          <a:p>
            <a:r>
              <a:rPr lang="en-GB" sz="2200" dirty="0"/>
              <a:t>In pure monetary and balance sheet terms, </a:t>
            </a:r>
            <a:r>
              <a:rPr lang="en-GB" sz="2200" b="1" u="sng" dirty="0"/>
              <a:t>none of Sheffield’s street trees have an asset value, only an average annual maintenance cost </a:t>
            </a:r>
            <a:r>
              <a:rPr lang="en-GB" sz="2200" dirty="0"/>
              <a:t>– on that basis, the cost benefit decision will always be to fell</a:t>
            </a:r>
          </a:p>
          <a:p>
            <a:endParaRPr lang="en-GB" sz="2200" dirty="0"/>
          </a:p>
          <a:p>
            <a:r>
              <a:rPr lang="en-GB" sz="2200" dirty="0"/>
              <a:t>The PFI contract is a “modern self monitoring contract” and so </a:t>
            </a:r>
            <a:r>
              <a:rPr lang="en-GB" sz="2200" b="1" u="sng" dirty="0"/>
              <a:t>only a small % of </a:t>
            </a:r>
            <a:r>
              <a:rPr lang="en-GB" sz="2200" b="1" u="sng" dirty="0" err="1"/>
              <a:t>Amey’s</a:t>
            </a:r>
            <a:r>
              <a:rPr lang="en-GB" sz="2200" b="1" u="sng" dirty="0"/>
              <a:t> work is monitored/measured/reviewed</a:t>
            </a:r>
          </a:p>
          <a:p>
            <a:endParaRPr lang="en-GB" sz="2200" dirty="0"/>
          </a:p>
          <a:p>
            <a:pPr marL="0" indent="0">
              <a:buNone/>
            </a:pPr>
            <a:r>
              <a:rPr lang="en-GB" sz="2200" b="1" dirty="0">
                <a:solidFill>
                  <a:srgbClr val="FF0000"/>
                </a:solidFill>
              </a:rPr>
              <a:t>As a consequence of all the above, STAG is not aware of SCC ever having rejected an </a:t>
            </a:r>
            <a:r>
              <a:rPr lang="en-GB" sz="2200" b="1" dirty="0" err="1">
                <a:solidFill>
                  <a:srgbClr val="FF0000"/>
                </a:solidFill>
              </a:rPr>
              <a:t>Amey</a:t>
            </a:r>
            <a:r>
              <a:rPr lang="en-GB" sz="2200" b="1" dirty="0">
                <a:solidFill>
                  <a:srgbClr val="FF0000"/>
                </a:solidFill>
              </a:rPr>
              <a:t> felling recommendation in the pre-March 2018 period</a:t>
            </a:r>
          </a:p>
        </p:txBody>
      </p:sp>
    </p:spTree>
    <p:extLst>
      <p:ext uri="{BB962C8B-B14F-4D97-AF65-F5344CB8AC3E}">
        <p14:creationId xmlns:p14="http://schemas.microsoft.com/office/powerpoint/2010/main" val="1205893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DD14-784B-4731-9809-A3B5F1CA4F51}"/>
              </a:ext>
            </a:extLst>
          </p:cNvPr>
          <p:cNvSpPr>
            <a:spLocks noGrp="1"/>
          </p:cNvSpPr>
          <p:nvPr>
            <p:ph type="title"/>
          </p:nvPr>
        </p:nvSpPr>
        <p:spPr>
          <a:xfrm>
            <a:off x="0" y="18256"/>
            <a:ext cx="12191999" cy="662782"/>
          </a:xfrm>
        </p:spPr>
        <p:txBody>
          <a:bodyPr>
            <a:normAutofit/>
          </a:bodyPr>
          <a:lstStyle/>
          <a:p>
            <a:r>
              <a:rPr lang="en-GB" sz="3600" dirty="0"/>
              <a:t>Hope – Lessons learned from the Joint Investigation process</a:t>
            </a:r>
          </a:p>
        </p:txBody>
      </p:sp>
      <p:sp>
        <p:nvSpPr>
          <p:cNvPr id="3" name="Content Placeholder 2">
            <a:extLst>
              <a:ext uri="{FF2B5EF4-FFF2-40B4-BE49-F238E27FC236}">
                <a16:creationId xmlns:a16="http://schemas.microsoft.com/office/drawing/2014/main" id="{BB9C0836-3300-4F51-974A-84BA21F9F68A}"/>
              </a:ext>
            </a:extLst>
          </p:cNvPr>
          <p:cNvSpPr>
            <a:spLocks noGrp="1"/>
          </p:cNvSpPr>
          <p:nvPr>
            <p:ph idx="1"/>
          </p:nvPr>
        </p:nvSpPr>
        <p:spPr>
          <a:xfrm>
            <a:off x="0" y="798022"/>
            <a:ext cx="12192000" cy="6059978"/>
          </a:xfrm>
        </p:spPr>
        <p:txBody>
          <a:bodyPr>
            <a:normAutofit fontScale="77500" lnSpcReduction="20000"/>
          </a:bodyPr>
          <a:lstStyle/>
          <a:p>
            <a:r>
              <a:rPr lang="en-GB" dirty="0"/>
              <a:t>Joint </a:t>
            </a:r>
            <a:r>
              <a:rPr lang="en-GB" dirty="0" err="1"/>
              <a:t>Amey</a:t>
            </a:r>
            <a:r>
              <a:rPr lang="en-GB" dirty="0"/>
              <a:t>/STAG investigations of trees that were identified for felling </a:t>
            </a:r>
            <a:r>
              <a:rPr lang="en-GB" i="1" u="sng" dirty="0"/>
              <a:t>“as a last resort”</a:t>
            </a:r>
            <a:r>
              <a:rPr lang="en-GB" i="1" dirty="0"/>
              <a:t> </a:t>
            </a:r>
            <a:r>
              <a:rPr lang="en-GB" dirty="0"/>
              <a:t>but remain standing, (305 trees), began in January 2019</a:t>
            </a:r>
          </a:p>
          <a:p>
            <a:r>
              <a:rPr lang="en-GB" dirty="0"/>
              <a:t>An SCC/</a:t>
            </a:r>
            <a:r>
              <a:rPr lang="en-GB" dirty="0" err="1"/>
              <a:t>Amey</a:t>
            </a:r>
            <a:r>
              <a:rPr lang="en-GB" dirty="0"/>
              <a:t>/STAG “Review meeting” was held in August looking at a sample of the investigated trees, aiming to learn lessons</a:t>
            </a:r>
          </a:p>
          <a:p>
            <a:r>
              <a:rPr lang="en-GB" dirty="0"/>
              <a:t>Nearly all the threatened trees that have been investigated so far have resulted in </a:t>
            </a:r>
            <a:r>
              <a:rPr lang="en-GB" dirty="0" err="1"/>
              <a:t>Amey</a:t>
            </a:r>
            <a:r>
              <a:rPr lang="en-GB" dirty="0"/>
              <a:t> recommending that the trees can now be retained, with SCC agreeing  </a:t>
            </a:r>
          </a:p>
          <a:p>
            <a:r>
              <a:rPr lang="en-GB" dirty="0"/>
              <a:t>The report is still in draft, before publication on the SCC website. But the draft lessons so far include:</a:t>
            </a:r>
          </a:p>
          <a:p>
            <a:pPr lvl="1"/>
            <a:r>
              <a:rPr lang="en-GB" dirty="0"/>
              <a:t>Not just assuming that humped cracked pavement by a tree is a root problem – instead excavate all the tarmac to </a:t>
            </a:r>
            <a:r>
              <a:rPr lang="en-GB" u="sng" dirty="0"/>
              <a:t>usually</a:t>
            </a:r>
            <a:r>
              <a:rPr lang="en-GB" dirty="0"/>
              <a:t> reveal it is 1 metre of 4 layers of tarmac from 30 years of shoddy repairs</a:t>
            </a:r>
          </a:p>
          <a:p>
            <a:pPr lvl="1"/>
            <a:r>
              <a:rPr lang="en-GB" dirty="0"/>
              <a:t>Increase the transparency of the evidence and decision making relating to felling recommendations</a:t>
            </a:r>
          </a:p>
          <a:p>
            <a:pPr lvl="1"/>
            <a:r>
              <a:rPr lang="en-GB" dirty="0"/>
              <a:t>Ensuring that the right people with the right skills and capabilities, working toward a clear outcome, are the ones doing the work around trees</a:t>
            </a:r>
          </a:p>
          <a:p>
            <a:pPr lvl="1"/>
            <a:r>
              <a:rPr lang="en-GB" dirty="0"/>
              <a:t>Use of thin and modified kerb stones, sometimes quite innovatively, and crafted with specialist skills, can be used to retain trees, keeping within the terms of the contract</a:t>
            </a:r>
          </a:p>
          <a:p>
            <a:pPr lvl="1"/>
            <a:r>
              <a:rPr lang="en-GB" dirty="0"/>
              <a:t>Curving kerb lines, even within the terms allowed under the unnecessarily strict contract specification allows more space for the trees to grow, reducing future costs to SCC and </a:t>
            </a:r>
            <a:r>
              <a:rPr lang="en-GB" dirty="0" err="1"/>
              <a:t>Amey</a:t>
            </a:r>
            <a:endParaRPr lang="en-GB" dirty="0"/>
          </a:p>
          <a:p>
            <a:pPr lvl="1"/>
            <a:r>
              <a:rPr lang="en-GB" dirty="0"/>
              <a:t>Future repairs around trees should consider removal of soil/substrate to minimise future damage as trees continue to grow</a:t>
            </a:r>
          </a:p>
          <a:p>
            <a:pPr lvl="1"/>
            <a:r>
              <a:rPr lang="en-GB" dirty="0"/>
              <a:t>Enlarged tree pits can also help to minimise future damage as trees continue to grow</a:t>
            </a:r>
          </a:p>
          <a:p>
            <a:pPr lvl="1"/>
            <a:r>
              <a:rPr lang="en-GB" dirty="0"/>
              <a:t>The use of flexible pavement materials can be helpful</a:t>
            </a:r>
          </a:p>
          <a:p>
            <a:pPr lvl="1"/>
            <a:r>
              <a:rPr lang="en-GB" dirty="0"/>
              <a:t>The Council could retain more trees by considering whether to provide </a:t>
            </a:r>
            <a:r>
              <a:rPr lang="en-GB" dirty="0" err="1"/>
              <a:t>Amey</a:t>
            </a:r>
            <a:r>
              <a:rPr lang="en-GB" dirty="0"/>
              <a:t> with “relief” from contract obligations for individual trees, by allowing them to leave kerb stones out, curving kerb lines by greater than is allowed in the contract, and changing road configurations</a:t>
            </a:r>
          </a:p>
        </p:txBody>
      </p:sp>
    </p:spTree>
    <p:extLst>
      <p:ext uri="{BB962C8B-B14F-4D97-AF65-F5344CB8AC3E}">
        <p14:creationId xmlns:p14="http://schemas.microsoft.com/office/powerpoint/2010/main" val="205972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3D283-F495-4A8B-8306-CC6C9CE27D1D}"/>
              </a:ext>
            </a:extLst>
          </p:cNvPr>
          <p:cNvSpPr>
            <a:spLocks noGrp="1"/>
          </p:cNvSpPr>
          <p:nvPr>
            <p:ph type="title"/>
          </p:nvPr>
        </p:nvSpPr>
        <p:spPr>
          <a:xfrm>
            <a:off x="0" y="1"/>
            <a:ext cx="12192000" cy="620684"/>
          </a:xfrm>
        </p:spPr>
        <p:txBody>
          <a:bodyPr>
            <a:normAutofit/>
          </a:bodyPr>
          <a:lstStyle/>
          <a:p>
            <a:r>
              <a:rPr lang="en-GB" sz="3600" dirty="0"/>
              <a:t>Key issues that need dealing with in the Tree Strategy document</a:t>
            </a:r>
          </a:p>
        </p:txBody>
      </p:sp>
      <p:sp>
        <p:nvSpPr>
          <p:cNvPr id="3" name="Content Placeholder 2">
            <a:extLst>
              <a:ext uri="{FF2B5EF4-FFF2-40B4-BE49-F238E27FC236}">
                <a16:creationId xmlns:a16="http://schemas.microsoft.com/office/drawing/2014/main" id="{82634E9C-BC3D-43DD-ACB2-4F142B7C8401}"/>
              </a:ext>
            </a:extLst>
          </p:cNvPr>
          <p:cNvSpPr>
            <a:spLocks noGrp="1"/>
          </p:cNvSpPr>
          <p:nvPr>
            <p:ph idx="1"/>
          </p:nvPr>
        </p:nvSpPr>
        <p:spPr>
          <a:xfrm>
            <a:off x="0" y="775855"/>
            <a:ext cx="12192000" cy="6082144"/>
          </a:xfrm>
        </p:spPr>
        <p:txBody>
          <a:bodyPr/>
          <a:lstStyle/>
          <a:p>
            <a:r>
              <a:rPr lang="en-GB" b="1" u="sng" dirty="0"/>
              <a:t>Ensuring the draft lessons learned on the previous slide are formalised in the new strategy</a:t>
            </a:r>
          </a:p>
          <a:p>
            <a:endParaRPr lang="en-GB" dirty="0"/>
          </a:p>
          <a:p>
            <a:r>
              <a:rPr lang="en-GB" b="1" u="sng" dirty="0"/>
              <a:t>Full transparency </a:t>
            </a:r>
            <a:r>
              <a:rPr lang="en-GB" dirty="0"/>
              <a:t>to the public in relation to all future </a:t>
            </a:r>
            <a:r>
              <a:rPr lang="en-GB" dirty="0" err="1"/>
              <a:t>Amey</a:t>
            </a:r>
            <a:r>
              <a:rPr lang="en-GB" dirty="0"/>
              <a:t> recommendations to fell (including photographic evidence why), </a:t>
            </a:r>
            <a:r>
              <a:rPr lang="en-GB" b="1" u="sng" dirty="0"/>
              <a:t>and</a:t>
            </a:r>
            <a:r>
              <a:rPr lang="en-GB" dirty="0"/>
              <a:t> how and why SCC agreed or disagreed</a:t>
            </a:r>
          </a:p>
          <a:p>
            <a:endParaRPr lang="en-GB" dirty="0"/>
          </a:p>
          <a:p>
            <a:r>
              <a:rPr lang="en-GB" b="1" u="sng" dirty="0"/>
              <a:t>A sufficient time period between a felling decision and the actual felling </a:t>
            </a:r>
            <a:r>
              <a:rPr lang="en-GB" dirty="0"/>
              <a:t>(except for emergency </a:t>
            </a:r>
            <a:r>
              <a:rPr lang="en-GB" dirty="0" err="1"/>
              <a:t>fellings</a:t>
            </a:r>
            <a:r>
              <a:rPr lang="en-GB" dirty="0"/>
              <a:t> for safety reasons) – to allow community groups such as STAG to scrutinise and ask questions</a:t>
            </a:r>
          </a:p>
        </p:txBody>
      </p:sp>
    </p:spTree>
    <p:extLst>
      <p:ext uri="{BB962C8B-B14F-4D97-AF65-F5344CB8AC3E}">
        <p14:creationId xmlns:p14="http://schemas.microsoft.com/office/powerpoint/2010/main" val="470693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1231</Words>
  <Application>Microsoft Office PowerPoint</Application>
  <PresentationFormat>Widescreen</PresentationFormat>
  <Paragraphs>69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STAG Feedback about the current SCC/Amey approach to tree felling</vt:lpstr>
      <vt:lpstr>Contents</vt:lpstr>
      <vt:lpstr>Background context</vt:lpstr>
      <vt:lpstr>High level SCC/Amey tree felling decision making process (pre March 2018) – Process Step 1 (Amey)</vt:lpstr>
      <vt:lpstr>High level SCC/Amey tree felling decision making process (pre March 2018) – Process Step 2 (SCC)</vt:lpstr>
      <vt:lpstr>Hope – Lessons learned from the Joint Investigation process</vt:lpstr>
      <vt:lpstr>Key issues that need dealing with in the Tree Strategy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 Feedback about the current SCC/Amey approach to tree felling</dc:title>
  <dc:creator>paul selby</dc:creator>
  <cp:lastModifiedBy>paul selby</cp:lastModifiedBy>
  <cp:revision>13</cp:revision>
  <dcterms:created xsi:type="dcterms:W3CDTF">2019-10-01T07:31:32Z</dcterms:created>
  <dcterms:modified xsi:type="dcterms:W3CDTF">2019-10-03T11:08:07Z</dcterms:modified>
</cp:coreProperties>
</file>