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7" r:id="rId5"/>
    <p:sldId id="259" r:id="rId6"/>
    <p:sldId id="269" r:id="rId7"/>
    <p:sldId id="263" r:id="rId8"/>
    <p:sldId id="266" r:id="rId9"/>
    <p:sldId id="268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n Walke (she/her)" userId="36eecb45-1f92-4d6e-8e97-6977bded5dff" providerId="ADAL" clId="{F49998E8-3C5C-41E9-B866-4E10344002DE}"/>
    <pc:docChg chg="custSel addSld delSld modSld sldOrd">
      <pc:chgData name="Karen Walke (she/her)" userId="36eecb45-1f92-4d6e-8e97-6977bded5dff" providerId="ADAL" clId="{F49998E8-3C5C-41E9-B866-4E10344002DE}" dt="2026-03-11T11:26:22.072" v="1453" actId="20577"/>
      <pc:docMkLst>
        <pc:docMk/>
      </pc:docMkLst>
      <pc:sldChg chg="modSp mod">
        <pc:chgData name="Karen Walke (she/her)" userId="36eecb45-1f92-4d6e-8e97-6977bded5dff" providerId="ADAL" clId="{F49998E8-3C5C-41E9-B866-4E10344002DE}" dt="2026-03-11T11:26:22.072" v="1453" actId="20577"/>
        <pc:sldMkLst>
          <pc:docMk/>
          <pc:sldMk cId="1324282708" sldId="261"/>
        </pc:sldMkLst>
        <pc:spChg chg="mod">
          <ac:chgData name="Karen Walke (she/her)" userId="36eecb45-1f92-4d6e-8e97-6977bded5dff" providerId="ADAL" clId="{F49998E8-3C5C-41E9-B866-4E10344002DE}" dt="2026-03-11T11:26:22.072" v="1453" actId="20577"/>
          <ac:spMkLst>
            <pc:docMk/>
            <pc:sldMk cId="1324282708" sldId="261"/>
            <ac:spMk id="4099" creationId="{99567531-1CE1-4076-8EE3-6EF26D7FB6B6}"/>
          </ac:spMkLst>
        </pc:spChg>
      </pc:sldChg>
      <pc:sldChg chg="addSp modSp new mod">
        <pc:chgData name="Karen Walke (she/her)" userId="36eecb45-1f92-4d6e-8e97-6977bded5dff" providerId="ADAL" clId="{F49998E8-3C5C-41E9-B866-4E10344002DE}" dt="2026-02-18T14:15:54.468" v="1393"/>
        <pc:sldMkLst>
          <pc:docMk/>
          <pc:sldMk cId="342630485" sldId="269"/>
        </pc:sldMkLst>
        <pc:picChg chg="add mod">
          <ac:chgData name="Karen Walke (she/her)" userId="36eecb45-1f92-4d6e-8e97-6977bded5dff" providerId="ADAL" clId="{F49998E8-3C5C-41E9-B866-4E10344002DE}" dt="2026-02-18T14:15:54.468" v="1393"/>
          <ac:picMkLst>
            <pc:docMk/>
            <pc:sldMk cId="342630485" sldId="269"/>
            <ac:picMk id="3" creationId="{AB163248-2771-136D-4F90-C9D7E2F2B787}"/>
          </ac:picMkLst>
        </pc:picChg>
      </pc:sldChg>
    </pc:docChg>
  </pc:docChgLst>
  <pc:docChgLst>
    <pc:chgData name="Lorna Lewis (she/her)" userId="0eee94a9-7d18-4c28-b2c7-6bd2ab5ed1a7" providerId="ADAL" clId="{32148BF2-12C6-4AAC-8CA0-F741B1E897C6}"/>
    <pc:docChg chg="modSld">
      <pc:chgData name="Lorna Lewis (she/her)" userId="0eee94a9-7d18-4c28-b2c7-6bd2ab5ed1a7" providerId="ADAL" clId="{32148BF2-12C6-4AAC-8CA0-F741B1E897C6}" dt="2026-03-04T15:54:16.793" v="51" actId="20577"/>
      <pc:docMkLst>
        <pc:docMk/>
      </pc:docMkLst>
      <pc:sldChg chg="modSp mod">
        <pc:chgData name="Lorna Lewis (she/her)" userId="0eee94a9-7d18-4c28-b2c7-6bd2ab5ed1a7" providerId="ADAL" clId="{32148BF2-12C6-4AAC-8CA0-F741B1E897C6}" dt="2026-03-04T15:54:16.793" v="51" actId="20577"/>
        <pc:sldMkLst>
          <pc:docMk/>
          <pc:sldMk cId="1324282708" sldId="261"/>
        </pc:sldMkLst>
        <pc:spChg chg="mod">
          <ac:chgData name="Lorna Lewis (she/her)" userId="0eee94a9-7d18-4c28-b2c7-6bd2ab5ed1a7" providerId="ADAL" clId="{32148BF2-12C6-4AAC-8CA0-F741B1E897C6}" dt="2026-03-04T15:54:16.793" v="51" actId="20577"/>
          <ac:spMkLst>
            <pc:docMk/>
            <pc:sldMk cId="1324282708" sldId="261"/>
            <ac:spMk id="4099" creationId="{99567531-1CE1-4076-8EE3-6EF26D7FB6B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BF659-67DF-4E54-84BA-FC2B4BC4AAAA}" type="datetimeFigureOut">
              <a:rPr lang="en-GB" smtClean="0"/>
              <a:t>11/03/26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774958-21F2-40F8-B28E-41F7B9D863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735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BEF6F477-A08F-413F-8266-3262B881E4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4700" indent="-296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2213" indent="-2381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0050" indent="-2381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46300" indent="-2381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035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07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179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751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C1E050A-78D2-4619-B056-219A3830A07F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39143D4B-7C54-479E-B538-2152634D39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E2C7329E-114D-4D3E-B3D5-0DA850CDDA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BEF6F477-A08F-413F-8266-3262B881E4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4700" indent="-296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2213" indent="-2381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0050" indent="-2381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46300" indent="-2381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035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07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179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751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C1E050A-78D2-4619-B056-219A3830A07F}" type="slidenum">
              <a:rPr lang="en-GB" altLang="en-US" smtClean="0"/>
              <a:pPr>
                <a:spcBef>
                  <a:spcPct val="0"/>
                </a:spcBef>
              </a:pPr>
              <a:t>2</a:t>
            </a:fld>
            <a:endParaRPr lang="en-GB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39143D4B-7C54-479E-B538-2152634D39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E2C7329E-114D-4D3E-B3D5-0DA850CDDA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2994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BEF6F477-A08F-413F-8266-3262B881E4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4700" indent="-296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2213" indent="-2381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0050" indent="-2381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46300" indent="-2381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035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07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179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751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C1E050A-78D2-4619-B056-219A3830A07F}" type="slidenum">
              <a:rPr lang="en-GB" altLang="en-US" smtClean="0"/>
              <a:pPr>
                <a:spcBef>
                  <a:spcPct val="0"/>
                </a:spcBef>
              </a:pPr>
              <a:t>4</a:t>
            </a:fld>
            <a:endParaRPr lang="en-GB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39143D4B-7C54-479E-B538-2152634D39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E2C7329E-114D-4D3E-B3D5-0DA850CDDA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37400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281E87-CF46-F29A-9025-4ABD902E2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D8C18E8C-C6EB-9370-416D-BE64F58A12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4700" indent="-296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2213" indent="-2381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0050" indent="-2381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46300" indent="-2381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035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07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179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751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C1E050A-78D2-4619-B056-219A3830A07F}" type="slidenum">
              <a:rPr lang="en-GB" altLang="en-US" smtClean="0"/>
              <a:pPr>
                <a:spcBef>
                  <a:spcPct val="0"/>
                </a:spcBef>
              </a:pPr>
              <a:t>5</a:t>
            </a:fld>
            <a:endParaRPr lang="en-GB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F2226D65-CD8C-A1DE-169B-6076591866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4B5B0C28-2E15-E79D-011E-34B988C768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03450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BF9D51-D7A1-8FBC-0657-4ACFF32D5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3257E23-101E-B7F5-3908-3259771C17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4700" indent="-296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2213" indent="-2381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0050" indent="-2381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46300" indent="-2381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035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07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179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751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C1E050A-78D2-4619-B056-219A3830A07F}" type="slidenum">
              <a:rPr lang="en-GB" altLang="en-US" smtClean="0"/>
              <a:pPr>
                <a:spcBef>
                  <a:spcPct val="0"/>
                </a:spcBef>
              </a:pPr>
              <a:t>6</a:t>
            </a:fld>
            <a:endParaRPr lang="en-GB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BC896DAA-F0F2-846E-B16A-3C4487ED07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9FB31786-A37D-74FF-DECC-874DE3326D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1446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BEF6F477-A08F-413F-8266-3262B881E4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4700" indent="-296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2213" indent="-2381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0050" indent="-2381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46300" indent="-2381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035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07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179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75100" indent="-2381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C1E050A-78D2-4619-B056-219A3830A07F}" type="slidenum">
              <a:rPr lang="en-GB" altLang="en-US" smtClean="0"/>
              <a:pPr>
                <a:spcBef>
                  <a:spcPct val="0"/>
                </a:spcBef>
              </a:pPr>
              <a:t>7</a:t>
            </a:fld>
            <a:endParaRPr lang="en-GB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39143D4B-7C54-479E-B538-2152634D39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E2C7329E-114D-4D3E-B3D5-0DA850CDDA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70625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0D569-8703-488F-9706-1E1E2E6AF0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51AF37-ECD9-49B5-B3D3-1CA272B1C3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B3882C-5BDE-49C3-B7DD-A42EF78D6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E0A23-B46C-4E8F-91F9-9A95A93D9C10}" type="datetimeFigureOut">
              <a:rPr lang="en-GB" smtClean="0"/>
              <a:t>11/03/26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0C8499-7893-46BA-A0BC-CC8ADE97B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5250A-D7C7-4EA8-8903-F0C95585B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9820-E23F-42F0-B2C3-4E3A5F3BB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229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9A250-45C5-4E57-8ACD-4697D515C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8408A6-E742-4CAC-9DA8-5B6EBB612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333C2B-26D1-409F-B7A6-28CAAE1A9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E0A23-B46C-4E8F-91F9-9A95A93D9C10}" type="datetimeFigureOut">
              <a:rPr lang="en-GB" smtClean="0"/>
              <a:t>11/03/26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40E22-809E-4F5C-9D6B-7482219E4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56683-B03D-481F-ABCD-19B251505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9820-E23F-42F0-B2C3-4E3A5F3BB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297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78D19A-7FE9-4B77-A17A-A34647E72D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AE2BDB-BF53-4A01-8085-7C4DE87BD6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3C9A76-7465-42A2-B7D3-627974581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E0A23-B46C-4E8F-91F9-9A95A93D9C10}" type="datetimeFigureOut">
              <a:rPr lang="en-GB" smtClean="0"/>
              <a:t>11/03/26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D07E88-4D05-40B6-9D13-E45590E55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DC661-E1FB-418C-8461-A24239ABC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9820-E23F-42F0-B2C3-4E3A5F3BB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267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24426-CF9D-42D8-963C-E69ECF3A2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37E7E-95FE-439F-AAA0-10F521F75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61018-866F-4907-8849-FA960123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E0A23-B46C-4E8F-91F9-9A95A93D9C10}" type="datetimeFigureOut">
              <a:rPr lang="en-GB" smtClean="0"/>
              <a:t>11/03/26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5E695-3E05-430D-B19C-1638196BD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256B04-9A50-4E38-8F20-3AC705D13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9820-E23F-42F0-B2C3-4E3A5F3BB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283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8DF40-05A6-4EDF-A548-C8454885F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F2A41E-A10D-4AFD-9BA2-E780DAD3A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3D9D9-F002-4902-B8B6-1491F7C89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E0A23-B46C-4E8F-91F9-9A95A93D9C10}" type="datetimeFigureOut">
              <a:rPr lang="en-GB" smtClean="0"/>
              <a:t>11/03/26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64E356-7C32-45F6-8DA2-B6F7B0221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CC9A7-1DB6-4894-BD59-100049A1F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9820-E23F-42F0-B2C3-4E3A5F3BB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885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0FD59-AFB8-4F2C-9356-3B4E5C9F8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CE421-2483-4AAF-A4A6-F00CA298DC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67E857-946E-45C5-B412-EBC5261CC1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55BD6-D1F0-4434-B4C3-6D2B17CCC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E0A23-B46C-4E8F-91F9-9A95A93D9C10}" type="datetimeFigureOut">
              <a:rPr lang="en-GB" smtClean="0"/>
              <a:t>11/03/26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308E81-DC7C-4D8E-81E2-A0B160082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3E5ADC-CB7D-4F3A-B2A3-D0B5E1DF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9820-E23F-42F0-B2C3-4E3A5F3BB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955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DFABC-9CE1-422E-9145-1A8579CA5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8BCD8D-9BF3-46C3-9ED6-AC3630A3C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7E0317-483F-4BFA-A365-CF94CB24C4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162A65-3C88-4A96-B81C-20C5F454EA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7A8430-FC02-4DC1-BF04-BC9DF9681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21CEBC-BD26-499F-B605-881F537AC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E0A23-B46C-4E8F-91F9-9A95A93D9C10}" type="datetimeFigureOut">
              <a:rPr lang="en-GB" smtClean="0"/>
              <a:t>11/03/26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5B55BF-BD49-43AB-A117-39C1D24B6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C809CC-F30D-43B6-BD7E-B546AC7BB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9820-E23F-42F0-B2C3-4E3A5F3BB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354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60F00-1ED0-4C56-84BE-364A765D4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BA6F76-530C-41F6-8D68-FF19FF60E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E0A23-B46C-4E8F-91F9-9A95A93D9C10}" type="datetimeFigureOut">
              <a:rPr lang="en-GB" smtClean="0"/>
              <a:t>11/03/26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9EA4-D24D-4D44-8F46-165D5614F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C6D856-466D-4589-9032-DED40BDAE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9820-E23F-42F0-B2C3-4E3A5F3BB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872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68B509-EC6A-4A47-8C94-A053D2014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E0A23-B46C-4E8F-91F9-9A95A93D9C10}" type="datetimeFigureOut">
              <a:rPr lang="en-GB" smtClean="0"/>
              <a:t>11/03/26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671EF9-D749-4CD5-9322-7BECB2801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BB63A5-C2DF-425A-83D5-9AB31B55F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9820-E23F-42F0-B2C3-4E3A5F3BB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540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BB930-300A-45AA-BEAF-B01A9B730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E230C-FCDF-4016-960C-421025859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3DF6E1-E2C4-4E42-B824-76338DBA61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C046E-9594-4466-B7C5-F8840A0F3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E0A23-B46C-4E8F-91F9-9A95A93D9C10}" type="datetimeFigureOut">
              <a:rPr lang="en-GB" smtClean="0"/>
              <a:t>11/03/26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6AECA8-D8B7-43BF-A91F-14131B58B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421F51-6F06-49AB-A327-2B0F69D0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9820-E23F-42F0-B2C3-4E3A5F3BB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172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44D68-FDE0-436F-ADD1-B063D13D3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0D6B7E-0D4E-4075-8381-11FC1DD64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24638E-94D5-4056-883D-F47970B8BD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D186A8-DC92-49C8-88C0-C0903227C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E0A23-B46C-4E8F-91F9-9A95A93D9C10}" type="datetimeFigureOut">
              <a:rPr lang="en-GB" smtClean="0"/>
              <a:t>11/03/26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C46093-D796-4469-B174-1BC2A1F89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C48594-52C8-4D10-A72F-412E27809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9820-E23F-42F0-B2C3-4E3A5F3BB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437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9B0137-E042-4CA2-877E-19D556783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5104BC-9B3E-48A6-B811-CCF165166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733B31-21FF-4FDA-9104-746468B130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E0A23-B46C-4E8F-91F9-9A95A93D9C10}" type="datetimeFigureOut">
              <a:rPr lang="en-GB" smtClean="0"/>
              <a:t>11/03/26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4A5EDF-EBF6-488A-8DD5-3BB4250DA4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70A8EE-4435-4C21-BD0D-71DA6DE329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89820-E23F-42F0-B2C3-4E3A5F3BB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535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yfab.org.uk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851CB90-88A7-4363-8AC9-0D0CDD3FDE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866900" y="426098"/>
            <a:ext cx="7772400" cy="1783644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GB" altLang="en-US" sz="5400" b="1" dirty="0">
                <a:solidFill>
                  <a:srgbClr val="B5D335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br>
              <a:rPr lang="en-GB" altLang="en-US" sz="5400" b="1" dirty="0">
                <a:solidFill>
                  <a:srgbClr val="B5D335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r>
              <a:rPr lang="en-GB" altLang="en-US" sz="5400" b="1" dirty="0">
                <a:solidFill>
                  <a:srgbClr val="B5D335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South Yorkshire Funding Advice Bureau</a:t>
            </a:r>
            <a:endParaRPr lang="en-GB" altLang="en-US" sz="54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9567531-1CE1-4076-8EE3-6EF26D7FB6B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86000" y="1600200"/>
            <a:ext cx="7696200" cy="4343400"/>
          </a:xfrm>
        </p:spPr>
        <p:txBody>
          <a:bodyPr>
            <a:normAutofit/>
          </a:bodyPr>
          <a:lstStyle/>
          <a:p>
            <a:pPr eaLnBrk="1" hangingPunct="1"/>
            <a:endParaRPr lang="en-GB" altLang="en-US" sz="43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eaLnBrk="1" hangingPunct="1"/>
            <a:endParaRPr lang="en-GB" altLang="en-US" sz="43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GB" altLang="en-US" sz="4300" dirty="0">
                <a:latin typeface="Trebuchet MS" panose="020B0603020202020204" pitchFamily="34" charset="0"/>
                <a:cs typeface="Times New Roman" panose="02020603050405020304" pitchFamily="18" charset="0"/>
              </a:rPr>
              <a:t>We provide advice, information and training, to improve fundraising skills and confidence.</a:t>
            </a:r>
          </a:p>
          <a:p>
            <a:pPr eaLnBrk="1" hangingPunct="1"/>
            <a:endParaRPr lang="en-GB" altLang="en-US" sz="4400" b="1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 descr="M:\Logos\New SYFAB logo\SYFAB logos to use (cropped)\SYFAB__pink__Logo_cropped.jpg">
            <a:extLst>
              <a:ext uri="{FF2B5EF4-FFF2-40B4-BE49-F238E27FC236}">
                <a16:creationId xmlns:a16="http://schemas.microsoft.com/office/drawing/2014/main" id="{FEA3A4BD-991F-4A3D-930D-D56B6A8549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5943601"/>
            <a:ext cx="16002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851CB90-88A7-4363-8AC9-0D0CDD3FDE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0" y="304800"/>
            <a:ext cx="7772400" cy="1783644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GB" altLang="en-US" sz="5400" b="1" dirty="0">
                <a:solidFill>
                  <a:srgbClr val="B5D335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br>
              <a:rPr lang="en-GB" altLang="en-US" sz="5400" b="1" dirty="0">
                <a:solidFill>
                  <a:srgbClr val="B5D335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r>
              <a:rPr lang="en-GB" altLang="en-US" sz="5400" b="1" dirty="0">
                <a:solidFill>
                  <a:srgbClr val="B5D335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South Yorkshire Funding Advice Bureau</a:t>
            </a:r>
            <a:endParaRPr lang="en-GB" altLang="en-US" sz="54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9567531-1CE1-4076-8EE3-6EF26D7FB6B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86000" y="2291644"/>
            <a:ext cx="7696200" cy="3651956"/>
          </a:xfrm>
        </p:spPr>
        <p:txBody>
          <a:bodyPr>
            <a:normAutofit fontScale="92500" lnSpcReduction="20000"/>
          </a:bodyPr>
          <a:lstStyle/>
          <a:p>
            <a:pPr marL="571500" indent="-571500" algn="l" eaLnBrk="1" hangingPunct="1">
              <a:buFont typeface="Arial" panose="020B0604020202020204" pitchFamily="34" charset="0"/>
              <a:buChar char="•"/>
            </a:pPr>
            <a:r>
              <a:rPr lang="en-US" altLang="en-US" sz="4300" dirty="0">
                <a:latin typeface="Trebuchet MS" panose="020B0603020202020204" pitchFamily="34" charset="0"/>
                <a:cs typeface="Times New Roman" panose="02020603050405020304" pitchFamily="18" charset="0"/>
              </a:rPr>
              <a:t>Weekly Funding News email</a:t>
            </a:r>
          </a:p>
          <a:p>
            <a:pPr marL="571500" indent="-571500" algn="l" eaLnBrk="1" hangingPunct="1">
              <a:buFont typeface="Arial" panose="020B0604020202020204" pitchFamily="34" charset="0"/>
              <a:buChar char="•"/>
            </a:pPr>
            <a:r>
              <a:rPr lang="en-US" altLang="en-US" sz="4300" dirty="0">
                <a:latin typeface="Trebuchet MS" panose="020B0603020202020204" pitchFamily="34" charset="0"/>
                <a:cs typeface="Times New Roman" panose="02020603050405020304" pitchFamily="18" charset="0"/>
              </a:rPr>
              <a:t>Database of around 40 funders.  </a:t>
            </a:r>
            <a:r>
              <a:rPr lang="en-US" altLang="en-US" sz="4300" dirty="0" err="1">
                <a:latin typeface="Trebuchet MS" panose="020B0603020202020204" pitchFamily="34" charset="0"/>
                <a:cs typeface="Times New Roman" panose="02020603050405020304" pitchFamily="18" charset="0"/>
              </a:rPr>
              <a:t>Grantway</a:t>
            </a:r>
            <a:r>
              <a:rPr lang="en-US" altLang="en-US" sz="4300" dirty="0">
                <a:latin typeface="Trebuchet MS" panose="020B0603020202020204" pitchFamily="34" charset="0"/>
                <a:cs typeface="Times New Roman" panose="02020603050405020304" pitchFamily="18" charset="0"/>
              </a:rPr>
              <a:t> for funding over £10k</a:t>
            </a:r>
            <a:endParaRPr lang="en-US" altLang="en-US" sz="36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571500" indent="-571500" algn="l" eaLnBrk="1" hangingPunct="1">
              <a:buFont typeface="Arial" panose="020B0604020202020204" pitchFamily="34" charset="0"/>
              <a:buChar char="•"/>
            </a:pPr>
            <a:r>
              <a:rPr lang="en-US" altLang="en-US" sz="4300" dirty="0">
                <a:latin typeface="Trebuchet MS" panose="020B0603020202020204" pitchFamily="34" charset="0"/>
                <a:cs typeface="Times New Roman" panose="02020603050405020304" pitchFamily="18" charset="0"/>
              </a:rPr>
              <a:t>Resources covering a variety of funding topics (Know How)</a:t>
            </a:r>
          </a:p>
          <a:p>
            <a:pPr marL="571500" indent="-571500" algn="l" eaLnBrk="1" hangingPunct="1">
              <a:buFont typeface="Arial" panose="020B0604020202020204" pitchFamily="34" charset="0"/>
              <a:buChar char="•"/>
            </a:pPr>
            <a:r>
              <a:rPr lang="en-US" altLang="en-US" sz="4300" dirty="0">
                <a:latin typeface="Trebuchet MS" panose="020B0603020202020204" pitchFamily="34" charset="0"/>
                <a:cs typeface="Times New Roman" panose="02020603050405020304" pitchFamily="18" charset="0"/>
              </a:rPr>
              <a:t>Training </a:t>
            </a:r>
            <a:r>
              <a:rPr lang="en-US" altLang="en-US" sz="4300" dirty="0" err="1">
                <a:latin typeface="Trebuchet MS" panose="020B0603020202020204" pitchFamily="34" charset="0"/>
                <a:cs typeface="Times New Roman" panose="02020603050405020304" pitchFamily="18" charset="0"/>
              </a:rPr>
              <a:t>programme</a:t>
            </a:r>
            <a:endParaRPr lang="en-GB" altLang="en-US" sz="43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 descr="M:\Logos\New SYFAB logo\SYFAB logos to use (cropped)\SYFAB__pink__Logo_cropped.jpg">
            <a:extLst>
              <a:ext uri="{FF2B5EF4-FFF2-40B4-BE49-F238E27FC236}">
                <a16:creationId xmlns:a16="http://schemas.microsoft.com/office/drawing/2014/main" id="{FEA3A4BD-991F-4A3D-930D-D56B6A8549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5943601"/>
            <a:ext cx="16002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1288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B163248-2771-136D-4F90-C9D7E2F2B7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697" y="0"/>
            <a:ext cx="484860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30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851CB90-88A7-4363-8AC9-0D0CDD3FDE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0" y="304800"/>
            <a:ext cx="7772400" cy="1783644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GB" altLang="en-US" sz="5400" b="1" dirty="0">
                <a:solidFill>
                  <a:srgbClr val="B5D335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br>
              <a:rPr lang="en-GB" altLang="en-US" sz="5400" b="1" dirty="0">
                <a:solidFill>
                  <a:srgbClr val="B5D335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r>
              <a:rPr lang="en-GB" altLang="en-US" sz="5400" b="1" dirty="0">
                <a:solidFill>
                  <a:srgbClr val="B5D335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South Yorkshire Funding Advice Bureau</a:t>
            </a:r>
            <a:endParaRPr lang="en-GB" altLang="en-US" sz="54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9567531-1CE1-4076-8EE3-6EF26D7FB6B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47900" y="2514600"/>
            <a:ext cx="7696200" cy="43434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GB" altLang="en-US" sz="4000" dirty="0">
                <a:latin typeface="Trebuchet MS" panose="020B0603020202020204" pitchFamily="34" charset="0"/>
                <a:cs typeface="Times New Roman" panose="02020603050405020304" pitchFamily="18" charset="0"/>
              </a:rPr>
              <a:t>Sheffield &amp; Barnsley support:</a:t>
            </a:r>
            <a:endParaRPr lang="en-GB" altLang="en-US" sz="43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571500" indent="-571500" algn="l" eaLnBrk="1" hangingPunct="1">
              <a:buFont typeface="Arial" panose="020B0604020202020204" pitchFamily="34" charset="0"/>
              <a:buChar char="•"/>
            </a:pPr>
            <a:r>
              <a:rPr lang="en-GB" altLang="en-US" sz="4300" dirty="0">
                <a:latin typeface="Trebuchet MS" panose="020B0603020202020204" pitchFamily="34" charset="0"/>
                <a:cs typeface="Times New Roman" panose="02020603050405020304" pitchFamily="18" charset="0"/>
              </a:rPr>
              <a:t>One-to-one support</a:t>
            </a:r>
          </a:p>
          <a:p>
            <a:pPr marL="571500" indent="-571500" algn="l" eaLnBrk="1" hangingPunct="1">
              <a:buFont typeface="Arial" panose="020B0604020202020204" pitchFamily="34" charset="0"/>
              <a:buChar char="•"/>
            </a:pPr>
            <a:r>
              <a:rPr lang="en-GB" altLang="en-US" sz="3900" dirty="0">
                <a:latin typeface="Trebuchet MS" panose="020B0603020202020204" pitchFamily="34" charset="0"/>
                <a:cs typeface="Times New Roman" panose="02020603050405020304" pitchFamily="18" charset="0"/>
              </a:rPr>
              <a:t>Making sense of criteria</a:t>
            </a:r>
          </a:p>
          <a:p>
            <a:pPr marL="571500" indent="-571500" algn="l" eaLnBrk="1" hangingPunct="1">
              <a:buFont typeface="Arial" panose="020B0604020202020204" pitchFamily="34" charset="0"/>
              <a:buChar char="•"/>
            </a:pPr>
            <a:r>
              <a:rPr lang="en-GB" altLang="en-US" sz="3900" dirty="0">
                <a:latin typeface="Trebuchet MS" panose="020B0603020202020204" pitchFamily="34" charset="0"/>
                <a:cs typeface="Times New Roman" panose="02020603050405020304" pitchFamily="18" charset="0"/>
              </a:rPr>
              <a:t>Draft applications</a:t>
            </a:r>
          </a:p>
          <a:p>
            <a:pPr marL="571500" indent="-571500" algn="l" eaLnBrk="1" hangingPunct="1">
              <a:buFont typeface="Arial" panose="020B0604020202020204" pitchFamily="34" charset="0"/>
              <a:buChar char="•"/>
            </a:pPr>
            <a:r>
              <a:rPr lang="en-GB" altLang="en-US" sz="3900" dirty="0">
                <a:latin typeface="Trebuchet MS" panose="020B0603020202020204" pitchFamily="34" charset="0"/>
                <a:cs typeface="Times New Roman" panose="02020603050405020304" pitchFamily="18" charset="0"/>
              </a:rPr>
              <a:t>Community events/surgeries</a:t>
            </a:r>
          </a:p>
          <a:p>
            <a:pPr marL="571500" indent="-571500" algn="l" eaLnBrk="1" hangingPunct="1">
              <a:buFont typeface="Arial" panose="020B0604020202020204" pitchFamily="34" charset="0"/>
              <a:buChar char="•"/>
            </a:pPr>
            <a:endParaRPr lang="en-GB" altLang="en-US" sz="39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algn="l" eaLnBrk="1" hangingPunct="1"/>
            <a:endParaRPr lang="en-GB" altLang="en-US" sz="4400" b="1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 descr="M:\Logos\New SYFAB logo\SYFAB logos to use (cropped)\SYFAB__pink__Logo_cropped.jpg">
            <a:extLst>
              <a:ext uri="{FF2B5EF4-FFF2-40B4-BE49-F238E27FC236}">
                <a16:creationId xmlns:a16="http://schemas.microsoft.com/office/drawing/2014/main" id="{FEA3A4BD-991F-4A3D-930D-D56B6A8549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5943601"/>
            <a:ext cx="16002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3387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160D04-4C74-5B39-3D36-CD43630BE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A90F739-CE30-7B16-D9BA-F023C7C8734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0" y="304800"/>
            <a:ext cx="7772400" cy="1783644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GB" altLang="en-US" sz="5400" b="1" dirty="0">
                <a:solidFill>
                  <a:srgbClr val="B5D335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br>
              <a:rPr lang="en-GB" altLang="en-US" sz="5400" b="1" dirty="0">
                <a:solidFill>
                  <a:srgbClr val="B5D335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r>
              <a:rPr lang="en-GB" altLang="en-US" sz="5400" b="1" dirty="0">
                <a:solidFill>
                  <a:srgbClr val="B5D335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South Yorkshire Funding Advice Bureau</a:t>
            </a:r>
            <a:endParaRPr lang="en-GB" altLang="en-US" sz="54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4FF1416-3CEF-F447-CF4B-DCDA329F768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47900" y="2514600"/>
            <a:ext cx="7696200" cy="43434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GB" altLang="en-US" sz="3900" dirty="0">
                <a:latin typeface="Trebuchet MS" panose="020B0603020202020204" pitchFamily="34" charset="0"/>
                <a:cs typeface="Times New Roman" panose="02020603050405020304" pitchFamily="18" charset="0"/>
              </a:rPr>
              <a:t>W</a:t>
            </a:r>
            <a:r>
              <a:rPr lang="en-GB" altLang="en-US" sz="4000" dirty="0">
                <a:latin typeface="Trebuchet MS" panose="020B0603020202020204" pitchFamily="34" charset="0"/>
                <a:cs typeface="Times New Roman" panose="02020603050405020304" pitchFamily="18" charset="0"/>
              </a:rPr>
              <a:t>ork in Doncaster:</a:t>
            </a:r>
          </a:p>
          <a:p>
            <a:pPr marL="571500" indent="-571500" algn="l" eaLnBrk="1" hangingPunct="1">
              <a:buFont typeface="Arial" panose="020B0604020202020204" pitchFamily="34" charset="0"/>
              <a:buChar char="•"/>
            </a:pPr>
            <a:r>
              <a:rPr lang="en-GB" altLang="en-US" sz="3600" dirty="0">
                <a:latin typeface="Trebuchet MS" panose="020B0603020202020204" pitchFamily="34" charset="0"/>
                <a:cs typeface="Times New Roman" panose="02020603050405020304" pitchFamily="18" charset="0"/>
              </a:rPr>
              <a:t>Funding from Coalfields Regeneration Trust (CRT)</a:t>
            </a:r>
          </a:p>
          <a:p>
            <a:pPr marL="571500" indent="-571500" algn="l" eaLnBrk="1" hangingPunct="1">
              <a:buFont typeface="Arial" panose="020B0604020202020204" pitchFamily="34" charset="0"/>
              <a:buChar char="•"/>
            </a:pPr>
            <a:r>
              <a:rPr lang="en-GB" altLang="en-US" sz="3600" dirty="0">
                <a:latin typeface="Trebuchet MS" panose="020B0603020202020204" pitchFamily="34" charset="0"/>
                <a:cs typeface="Times New Roman" panose="02020603050405020304" pitchFamily="18" charset="0"/>
              </a:rPr>
              <a:t>Series of Funding Surgeries</a:t>
            </a:r>
          </a:p>
          <a:p>
            <a:pPr marL="571500" indent="-571500" algn="l" eaLnBrk="1" hangingPunct="1">
              <a:buFont typeface="Arial" panose="020B0604020202020204" pitchFamily="34" charset="0"/>
              <a:buChar char="•"/>
            </a:pPr>
            <a:r>
              <a:rPr lang="en-GB" altLang="en-US" sz="3600" dirty="0">
                <a:latin typeface="Trebuchet MS" panose="020B0603020202020204" pitchFamily="34" charset="0"/>
                <a:cs typeface="Times New Roman" panose="02020603050405020304" pitchFamily="18" charset="0"/>
              </a:rPr>
              <a:t>Two-hour follow up time</a:t>
            </a:r>
          </a:p>
          <a:p>
            <a:pPr marL="571500" indent="-571500" algn="l" eaLnBrk="1" hangingPunct="1">
              <a:buFont typeface="Arial" panose="020B0604020202020204" pitchFamily="34" charset="0"/>
              <a:buChar char="•"/>
            </a:pPr>
            <a:r>
              <a:rPr lang="en-GB" altLang="en-US" sz="3600" dirty="0">
                <a:latin typeface="Trebuchet MS" panose="020B0603020202020204" pitchFamily="34" charset="0"/>
                <a:cs typeface="Times New Roman" panose="02020603050405020304" pitchFamily="18" charset="0"/>
              </a:rPr>
              <a:t>SYFAB website for details</a:t>
            </a:r>
          </a:p>
          <a:p>
            <a:pPr algn="l" eaLnBrk="1" hangingPunct="1"/>
            <a:endParaRPr lang="en-GB" altLang="en-US" sz="4400" b="1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 descr="M:\Logos\New SYFAB logo\SYFAB logos to use (cropped)\SYFAB__pink__Logo_cropped.jpg">
            <a:extLst>
              <a:ext uri="{FF2B5EF4-FFF2-40B4-BE49-F238E27FC236}">
                <a16:creationId xmlns:a16="http://schemas.microsoft.com/office/drawing/2014/main" id="{80C19374-A803-6B39-2FCE-8FCA6AEE50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5943601"/>
            <a:ext cx="16002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366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93DA4-B9E9-E022-E806-79A98EE0C5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44F5285-CEC9-87BC-A645-CD15139D823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0" y="304800"/>
            <a:ext cx="7772400" cy="1783644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GB" altLang="en-US" sz="5400" b="1" dirty="0">
                <a:solidFill>
                  <a:srgbClr val="B5D335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br>
              <a:rPr lang="en-GB" altLang="en-US" sz="5400" b="1" dirty="0">
                <a:solidFill>
                  <a:srgbClr val="B5D335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r>
              <a:rPr lang="en-GB" altLang="en-US" sz="5400" b="1" dirty="0">
                <a:solidFill>
                  <a:srgbClr val="B5D335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South Yorkshire Funding Advice Bureau</a:t>
            </a:r>
            <a:endParaRPr lang="en-GB" altLang="en-US" sz="54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0EE2D79-218E-9120-4674-BDCF1F84C58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47900" y="2514600"/>
            <a:ext cx="7696200" cy="4343400"/>
          </a:xfrm>
        </p:spPr>
        <p:txBody>
          <a:bodyPr>
            <a:normAutofit fontScale="62500" lnSpcReduction="20000"/>
          </a:bodyPr>
          <a:lstStyle/>
          <a:p>
            <a:r>
              <a:rPr lang="en-GB" sz="4500" b="1" u="sng" dirty="0">
                <a:latin typeface="Trebuchet MS" panose="020B0603020202020204" pitchFamily="34" charset="0"/>
              </a:rPr>
              <a:t>Doncaster Surgeries - 2026</a:t>
            </a:r>
          </a:p>
          <a:p>
            <a:endParaRPr lang="en-GB" sz="3400" b="1" dirty="0">
              <a:latin typeface="Trebuchet MS" panose="020B0603020202020204" pitchFamily="34" charset="0"/>
            </a:endParaRPr>
          </a:p>
          <a:p>
            <a:pPr algn="l"/>
            <a:r>
              <a:rPr lang="en-GB" sz="3400" b="1" dirty="0">
                <a:latin typeface="Trebuchet MS" panose="020B0603020202020204" pitchFamily="34" charset="0"/>
              </a:rPr>
              <a:t>Friday 6th March:</a:t>
            </a:r>
          </a:p>
          <a:p>
            <a:pPr algn="l"/>
            <a:r>
              <a:rPr lang="en-GB" sz="3400" b="1" dirty="0">
                <a:latin typeface="Trebuchet MS" panose="020B0603020202020204" pitchFamily="34" charset="0"/>
              </a:rPr>
              <a:t>Askern Town Council Rooms, Alexander House, High Street, Askern, Doncaster. DN6 0AB</a:t>
            </a:r>
            <a:endParaRPr lang="en-GB" sz="3400" dirty="0">
              <a:latin typeface="Trebuchet MS" panose="020B0603020202020204" pitchFamily="34" charset="0"/>
            </a:endParaRPr>
          </a:p>
          <a:p>
            <a:pPr algn="l"/>
            <a:r>
              <a:rPr lang="en-GB" sz="3400" b="1" dirty="0">
                <a:latin typeface="Trebuchet MS" panose="020B0603020202020204" pitchFamily="34" charset="0"/>
              </a:rPr>
              <a:t> </a:t>
            </a:r>
            <a:endParaRPr lang="en-GB" sz="3400" dirty="0">
              <a:latin typeface="Trebuchet MS" panose="020B0603020202020204" pitchFamily="34" charset="0"/>
            </a:endParaRPr>
          </a:p>
          <a:p>
            <a:pPr algn="l"/>
            <a:r>
              <a:rPr lang="en-GB" sz="3400" b="1" dirty="0">
                <a:latin typeface="Trebuchet MS" panose="020B0603020202020204" pitchFamily="34" charset="0"/>
              </a:rPr>
              <a:t>Friday 24th April:</a:t>
            </a:r>
          </a:p>
          <a:p>
            <a:pPr algn="l"/>
            <a:r>
              <a:rPr lang="en-GB" sz="3400" b="1" dirty="0">
                <a:latin typeface="Trebuchet MS" panose="020B0603020202020204" pitchFamily="34" charset="0"/>
              </a:rPr>
              <a:t>Quaker Meeting House, Oxford Place, Doncaster. DN1 3RH</a:t>
            </a:r>
            <a:endParaRPr lang="en-GB" sz="3400" dirty="0">
              <a:latin typeface="Trebuchet MS" panose="020B0603020202020204" pitchFamily="34" charset="0"/>
            </a:endParaRPr>
          </a:p>
          <a:p>
            <a:pPr algn="l"/>
            <a:r>
              <a:rPr lang="en-GB" sz="3400" b="1" dirty="0">
                <a:latin typeface="Trebuchet MS" panose="020B0603020202020204" pitchFamily="34" charset="0"/>
              </a:rPr>
              <a:t> </a:t>
            </a:r>
            <a:endParaRPr lang="en-GB" sz="3400" dirty="0">
              <a:latin typeface="Trebuchet MS" panose="020B0603020202020204" pitchFamily="34" charset="0"/>
            </a:endParaRPr>
          </a:p>
          <a:p>
            <a:pPr algn="l"/>
            <a:r>
              <a:rPr lang="en-GB" sz="3400" b="1" dirty="0">
                <a:latin typeface="Trebuchet MS" panose="020B0603020202020204" pitchFamily="34" charset="0"/>
              </a:rPr>
              <a:t>Friday 22nd May:</a:t>
            </a:r>
          </a:p>
          <a:p>
            <a:pPr algn="l"/>
            <a:r>
              <a:rPr lang="en-US" sz="3400" b="1" dirty="0">
                <a:latin typeface="Trebuchet MS" panose="020B0603020202020204" pitchFamily="34" charset="0"/>
              </a:rPr>
              <a:t>Armthorpe Community Centre, Welfare Park, Church St, Armthorpe, Doncaster. DN3 3AG</a:t>
            </a:r>
            <a:endParaRPr lang="en-GB" altLang="en-US" sz="3400" b="1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 descr="M:\Logos\New SYFAB logo\SYFAB logos to use (cropped)\SYFAB__pink__Logo_cropped.jpg">
            <a:extLst>
              <a:ext uri="{FF2B5EF4-FFF2-40B4-BE49-F238E27FC236}">
                <a16:creationId xmlns:a16="http://schemas.microsoft.com/office/drawing/2014/main" id="{F809142F-A18A-5A87-D3CA-2019856628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5883275"/>
            <a:ext cx="16002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681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851CB90-88A7-4363-8AC9-0D0CDD3FDE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0" y="304800"/>
            <a:ext cx="7772400" cy="1783644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GB" altLang="en-US" sz="5400" b="1" dirty="0">
                <a:solidFill>
                  <a:srgbClr val="B5D335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br>
              <a:rPr lang="en-GB" altLang="en-US" sz="5400" b="1" dirty="0">
                <a:solidFill>
                  <a:srgbClr val="B5D335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r>
              <a:rPr lang="en-GB" altLang="en-US" sz="5400" b="1" dirty="0">
                <a:solidFill>
                  <a:srgbClr val="B5D335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South Yorkshire Funding Advice Bureau</a:t>
            </a:r>
            <a:endParaRPr lang="en-GB" altLang="en-US" sz="54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9567531-1CE1-4076-8EE3-6EF26D7FB6B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86000" y="2291644"/>
            <a:ext cx="7696200" cy="3651956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GB" altLang="en-US" sz="3600" dirty="0">
                <a:latin typeface="Trebuchet MS" panose="020B0603020202020204" pitchFamily="34" charset="0"/>
                <a:cs typeface="Times New Roman" panose="02020603050405020304" pitchFamily="18" charset="0"/>
              </a:rPr>
              <a:t>Karen Walke</a:t>
            </a:r>
          </a:p>
          <a:p>
            <a:pPr eaLnBrk="1" hangingPunct="1"/>
            <a:r>
              <a:rPr lang="en-GB" altLang="en-US" sz="3600" dirty="0">
                <a:latin typeface="Trebuchet MS" panose="020B0603020202020204" pitchFamily="34" charset="0"/>
                <a:cs typeface="Times New Roman" panose="02020603050405020304" pitchFamily="18" charset="0"/>
              </a:rPr>
              <a:t>Funding Development Worker</a:t>
            </a:r>
          </a:p>
          <a:p>
            <a:pPr eaLnBrk="1" hangingPunct="1"/>
            <a:endParaRPr lang="en-GB" altLang="en-US" sz="36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algn="l" eaLnBrk="1" hangingPunct="1"/>
            <a:r>
              <a:rPr lang="en-GB" altLang="en-US" sz="3600" dirty="0">
                <a:latin typeface="Trebuchet MS" panose="020B0603020202020204" pitchFamily="34" charset="0"/>
                <a:cs typeface="Times New Roman" panose="02020603050405020304" pitchFamily="18" charset="0"/>
              </a:rPr>
              <a:t>E: karen@syfab.org.uk</a:t>
            </a:r>
          </a:p>
          <a:p>
            <a:pPr algn="l" eaLnBrk="1" hangingPunct="1"/>
            <a:r>
              <a:rPr lang="en-GB" altLang="en-US" sz="3600" dirty="0">
                <a:latin typeface="Trebuchet MS" panose="020B0603020202020204" pitchFamily="34" charset="0"/>
                <a:cs typeface="Times New Roman" panose="02020603050405020304" pitchFamily="18" charset="0"/>
              </a:rPr>
              <a:t>T: </a:t>
            </a:r>
            <a:r>
              <a:rPr lang="en-GB" altLang="en-US" sz="3600">
                <a:latin typeface="Trebuchet MS" panose="020B0603020202020204" pitchFamily="34" charset="0"/>
                <a:cs typeface="Times New Roman" panose="02020603050405020304" pitchFamily="18" charset="0"/>
              </a:rPr>
              <a:t>07529 323 342</a:t>
            </a:r>
            <a:endParaRPr lang="en-GB" altLang="en-US" sz="36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algn="l" eaLnBrk="1" hangingPunct="1"/>
            <a:r>
              <a:rPr lang="en-GB" altLang="en-US" sz="3600" dirty="0">
                <a:latin typeface="Trebuchet MS" panose="020B0603020202020204" pitchFamily="34" charset="0"/>
                <a:cs typeface="Times New Roman" panose="02020603050405020304" pitchFamily="18" charset="0"/>
              </a:rPr>
              <a:t>W: </a:t>
            </a:r>
            <a:r>
              <a:rPr lang="en-GB" altLang="en-US" sz="3600" dirty="0">
                <a:latin typeface="Trebuchet MS" panose="020B0603020202020204" pitchFamily="34" charset="0"/>
                <a:cs typeface="Times New Roman" panose="02020603050405020304" pitchFamily="18" charset="0"/>
                <a:hlinkClick r:id="rId3"/>
              </a:rPr>
              <a:t>www.syfab.org.uk</a:t>
            </a:r>
            <a:endParaRPr lang="en-GB" altLang="en-US" sz="36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algn="l" eaLnBrk="1" hangingPunct="1"/>
            <a:endParaRPr lang="en-GB" altLang="en-US" sz="36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algn="l" eaLnBrk="1" hangingPunct="1"/>
            <a:endParaRPr lang="en-GB" altLang="en-US" sz="36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algn="l" eaLnBrk="1" hangingPunct="1"/>
            <a:endParaRPr lang="en-GB" altLang="en-US" sz="36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 descr="M:\Logos\New SYFAB logo\SYFAB logos to use (cropped)\SYFAB__pink__Logo_cropped.jpg">
            <a:extLst>
              <a:ext uri="{FF2B5EF4-FFF2-40B4-BE49-F238E27FC236}">
                <a16:creationId xmlns:a16="http://schemas.microsoft.com/office/drawing/2014/main" id="{FEA3A4BD-991F-4A3D-930D-D56B6A8549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5943601"/>
            <a:ext cx="16002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4282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26bdedd-d1ba-4e22-b8ff-9f9ab4f07030" xsi:nil="true"/>
    <lcf76f155ced4ddcb4097134ff3c332f xmlns="8bfebbcf-d38f-4740-a9c8-135d6f3a0864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DF06C67ACE3A439F12E7D4838F7727" ma:contentTypeVersion="13" ma:contentTypeDescription="Create a new document." ma:contentTypeScope="" ma:versionID="0bf283ae96754ce06e36f161ff4c9232">
  <xsd:schema xmlns:xsd="http://www.w3.org/2001/XMLSchema" xmlns:xs="http://www.w3.org/2001/XMLSchema" xmlns:p="http://schemas.microsoft.com/office/2006/metadata/properties" xmlns:ns2="8bfebbcf-d38f-4740-a9c8-135d6f3a0864" xmlns:ns3="a26bdedd-d1ba-4e22-b8ff-9f9ab4f07030" targetNamespace="http://schemas.microsoft.com/office/2006/metadata/properties" ma:root="true" ma:fieldsID="06e908edd5ab13baed0febd51e5d5478" ns2:_="" ns3:_="">
    <xsd:import namespace="8bfebbcf-d38f-4740-a9c8-135d6f3a0864"/>
    <xsd:import namespace="a26bdedd-d1ba-4e22-b8ff-9f9ab4f0703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febbcf-d38f-4740-a9c8-135d6f3a08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147d4a3-4048-4c76-8df0-ee5776def7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6bdedd-d1ba-4e22-b8ff-9f9ab4f0703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25c75c4c-17e8-47a4-9980-366805762b47}" ma:internalName="TaxCatchAll" ma:showField="CatchAllData" ma:web="a26bdedd-d1ba-4e22-b8ff-9f9ab4f0703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CB1EC5C-5CFF-412B-B579-3C476DA91010}">
  <ds:schemaRefs>
    <ds:schemaRef ds:uri="http://schemas.microsoft.com/office/2006/metadata/properties"/>
    <ds:schemaRef ds:uri="http://schemas.microsoft.com/office/infopath/2007/PartnerControls"/>
    <ds:schemaRef ds:uri="a26bdedd-d1ba-4e22-b8ff-9f9ab4f07030"/>
    <ds:schemaRef ds:uri="8bfebbcf-d38f-4740-a9c8-135d6f3a0864"/>
  </ds:schemaRefs>
</ds:datastoreItem>
</file>

<file path=customXml/itemProps2.xml><?xml version="1.0" encoding="utf-8"?>
<ds:datastoreItem xmlns:ds="http://schemas.openxmlformats.org/officeDocument/2006/customXml" ds:itemID="{13F6C605-3F2D-4B06-8B78-2F0D7094DA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febbcf-d38f-4740-a9c8-135d6f3a0864"/>
    <ds:schemaRef ds:uri="a26bdedd-d1ba-4e22-b8ff-9f9ab4f070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664B925-B7CE-4A73-AC68-40D09525F68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223</Words>
  <Application>Microsoft Office PowerPoint</Application>
  <PresentationFormat>Widescreen</PresentationFormat>
  <Paragraphs>46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Trebuchet MS</vt:lpstr>
      <vt:lpstr>Office Theme</vt:lpstr>
      <vt:lpstr>  South Yorkshire Funding Advice Bureau</vt:lpstr>
      <vt:lpstr>  South Yorkshire Funding Advice Bureau</vt:lpstr>
      <vt:lpstr>PowerPoint Presentation</vt:lpstr>
      <vt:lpstr>  South Yorkshire Funding Advice Bureau</vt:lpstr>
      <vt:lpstr>  South Yorkshire Funding Advice Bureau</vt:lpstr>
      <vt:lpstr>  South Yorkshire Funding Advice Bureau</vt:lpstr>
      <vt:lpstr>  South Yorkshire Funding Advice Bureau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South Yorkshire Funding Advice Bureau</dc:title>
  <dc:creator>Karen Walke</dc:creator>
  <cp:lastModifiedBy>Karen Walke (she/her)</cp:lastModifiedBy>
  <cp:revision>19</cp:revision>
  <dcterms:created xsi:type="dcterms:W3CDTF">2021-03-04T11:13:03Z</dcterms:created>
  <dcterms:modified xsi:type="dcterms:W3CDTF">2026-03-11T11:26:25Z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0x01010059DF06C67ACE3A439F12E7D4838F7727</vt:lpwstr>
  </property>
  <property fmtid="{D5CDD505-2E9C-101B-9397-08002B2CF9AE}" pid="3" name="MediaServiceImageTags">
    <vt:lpwstr/>
  </property>
</Properties>
</file>